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Roboto Mon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4F2B8A-70A3-49B6-955B-503FEB30D837}">
  <a:tblStyle styleId="{924F2B8A-70A3-49B6-955B-503FEB30D8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RobotoMon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RobotoMono-italic.fntdata"/><Relationship Id="rId16" Type="http://schemas.openxmlformats.org/officeDocument/2006/relationships/slide" Target="slides/slide10.xml"/><Relationship Id="rId38" Type="http://schemas.openxmlformats.org/officeDocument/2006/relationships/font" Target="fonts/RobotoMon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ources.experfy.com/ai-ml/pros-and-cons-of-neural-network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0fff363160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0fff363160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fff363160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fff363160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0fff3631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0fff3631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stopping stops training the model when the training error decreases too much or validation error increases to avoid overfitting the data. This technique essentially avoids memorization of your training data.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0fff36316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0fff36316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Sometimes with a small limited data set, you can be prone to overfitting and issues with your model. To avoid this you can also carry out data augmentation to create a more diverse data set from the limited data you have. To do this for image based data sets you can use color space transformations, rotations, or mirroring. For other types of data and for images you can also distort, add noise to your data, or cut out data. Specifically, common methods include Cutout, CutMix and AugMix.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0fff36316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0fff36316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noise means that the network is less able to memorize training data because the training set is changing all the time. This results in smaller network weights (w here, no one branch carrying too much weight) and a more robust network that has lower generalization error.</a:t>
            </a:r>
            <a:endParaRPr/>
          </a:p>
          <a:p>
            <a:pPr indent="0" lvl="0" marL="0" rtl="0" algn="l">
              <a:spcBef>
                <a:spcPts val="0"/>
              </a:spcBef>
              <a:spcAft>
                <a:spcPts val="0"/>
              </a:spcAft>
              <a:buNone/>
            </a:pPr>
            <a:r>
              <a:rPr lang="en"/>
              <a:t>If you add too little noise, there is no impact on the models tendency to memorize the training data. If </a:t>
            </a:r>
            <a:r>
              <a:rPr lang="en"/>
              <a:t>you add too much</a:t>
            </a:r>
            <a:r>
              <a:rPr lang="en"/>
              <a:t> noise, the mapping function may become too challenging to learn.</a:t>
            </a:r>
            <a:endParaRPr/>
          </a:p>
          <a:p>
            <a:pPr indent="0" lvl="0" marL="0" rtl="0" algn="l">
              <a:spcBef>
                <a:spcPts val="0"/>
              </a:spcBef>
              <a:spcAft>
                <a:spcPts val="0"/>
              </a:spcAft>
              <a:buNone/>
            </a:pPr>
            <a:r>
              <a:rPr lang="en"/>
              <a:t>You can add noise using a random vector (the epsilon here, with each input being a unique random value). You can add noise to inputs before it is presented to the network, so that, you can reuse the data with different random vectors added each time.</a:t>
            </a:r>
            <a:endParaRPr/>
          </a:p>
          <a:p>
            <a:pPr indent="0" lvl="0" marL="0" rtl="0" algn="l">
              <a:spcBef>
                <a:spcPts val="0"/>
              </a:spcBef>
              <a:spcAft>
                <a:spcPts val="0"/>
              </a:spcAft>
              <a:buNone/>
            </a:pPr>
            <a:r>
              <a:rPr lang="en"/>
              <a:t>If you expect your model may face mislabelling due to quality issues with your data set or class imbalances, you can also combat this by adding noise to the class labels. You can also add noise to the gradients and weights, again to avoid memorization and overfitting. </a:t>
            </a:r>
            <a:endParaRPr sz="1150">
              <a:solidFill>
                <a:srgbClr val="555555"/>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fff36316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fff36316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method</a:t>
            </a:r>
            <a:r>
              <a:rPr lang="en"/>
              <a:t> is equivalent to training different neural networks on different subsets of the training data (which would be more computationally demanding). It takes a general network architecture and drops nodes from the intermediate layers using a “drop probability” which you can input. So you can say choose a drop probability of 50% in which case each node as a 50% chance of being included or excluded in the network.</a:t>
            </a:r>
            <a:endParaRPr/>
          </a:p>
          <a:p>
            <a:pPr indent="0" lvl="0" marL="0" rtl="0" algn="l">
              <a:spcBef>
                <a:spcPts val="0"/>
              </a:spcBef>
              <a:spcAft>
                <a:spcPts val="0"/>
              </a:spcAft>
              <a:buNone/>
            </a:pPr>
            <a:r>
              <a:rPr lang="en"/>
              <a:t>Since all the neurons are present in the network during testing, we can account for the dropouts during training by weighting each neuron’s output by the same drop probability. This means the weight of each neuron is proportional to the fraction of time the neuron was present during the training.</a:t>
            </a:r>
            <a:endParaRPr sz="1350">
              <a:solidFill>
                <a:schemeClr val="dk1"/>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fff36316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0fff36316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fff36316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0fff363160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0fff363160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0fff363160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https://resources.experfy.com/ai-ml/pros-and-cons-of-neural-networks/</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fff363160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fff363160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Meghan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Pros: </a:t>
            </a:r>
            <a:endParaRPr/>
          </a:p>
          <a:p>
            <a:pPr indent="-298450" lvl="0" marL="457200" rtl="0" algn="l">
              <a:spcBef>
                <a:spcPts val="0"/>
              </a:spcBef>
              <a:spcAft>
                <a:spcPts val="0"/>
              </a:spcAft>
              <a:buSzPts val="1100"/>
              <a:buChar char="-"/>
            </a:pPr>
            <a:r>
              <a:rPr lang="en"/>
              <a:t>Reduces overfitting fitting noise in training data by penalizing large weights, leading to better generalization on unseen data. Model learns simpler, more robust patterns, improving performance on test data </a:t>
            </a:r>
            <a:endParaRPr/>
          </a:p>
          <a:p>
            <a:pPr indent="-298450" lvl="0" marL="457200" rtl="0" algn="l">
              <a:spcBef>
                <a:spcPts val="0"/>
              </a:spcBef>
              <a:spcAft>
                <a:spcPts val="0"/>
              </a:spcAft>
              <a:buSzPts val="1100"/>
              <a:buChar char="-"/>
            </a:pPr>
            <a:r>
              <a:rPr lang="en"/>
              <a:t>MLP solves non-linear problems with the use of non-linear activation functions in the hidden layers, which allows the model to capture complex relationships between inputs and outputs </a:t>
            </a:r>
            <a:endParaRPr/>
          </a:p>
          <a:p>
            <a:pPr indent="-298450" lvl="0" marL="457200" rtl="0" algn="l">
              <a:spcBef>
                <a:spcPts val="0"/>
              </a:spcBef>
              <a:spcAft>
                <a:spcPts val="0"/>
              </a:spcAft>
              <a:buSzPts val="1100"/>
              <a:buChar char="-"/>
            </a:pPr>
            <a:r>
              <a:rPr lang="en"/>
              <a:t>MLP also prevents over reliance on single data features influencing the regularization of the whole data set.  A Feature refers to the individual input variables that the model uses to make predictions, they are measurable properties of the data.  This model prevents over reliance on certain data features, overall leading to a more </a:t>
            </a:r>
            <a:r>
              <a:rPr lang="en"/>
              <a:t>representative look at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Cons: </a:t>
            </a:r>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Finding the right value for λ can be challenging. A poorly chosen weight decay parameter can either have little effect or harm model performance.</a:t>
            </a:r>
            <a:endParaRPr>
              <a:solidFill>
                <a:schemeClr val="dk1"/>
              </a:solidFill>
            </a:endParaRPr>
          </a:p>
          <a:p>
            <a:pPr indent="-298450" lvl="0" marL="457200" rtl="0" algn="l">
              <a:spcBef>
                <a:spcPts val="0"/>
              </a:spcBef>
              <a:spcAft>
                <a:spcPts val="0"/>
              </a:spcAft>
              <a:buSzPts val="1100"/>
              <a:buChar char="-"/>
            </a:pPr>
            <a:r>
              <a:rPr lang="en"/>
              <a:t>Increased computational complexity could increase overall cost of the model and time to perform </a:t>
            </a:r>
            <a:endParaRPr/>
          </a:p>
          <a:p>
            <a:pPr indent="-298450" lvl="0" marL="457200" rtl="0" algn="l">
              <a:spcBef>
                <a:spcPts val="0"/>
              </a:spcBef>
              <a:spcAft>
                <a:spcPts val="0"/>
              </a:spcAft>
              <a:buSzPts val="1100"/>
              <a:buChar char="-"/>
            </a:pPr>
            <a:r>
              <a:rPr lang="en"/>
              <a:t>Weight decay typically doesn’t apply to biases so if biases become disproportionately large or important, the model could still overfit </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None/>
            </a:pPr>
            <a:r>
              <a:rPr b="1" lang="en" sz="1300">
                <a:solidFill>
                  <a:schemeClr val="dk1"/>
                </a:solidFill>
              </a:rPr>
              <a:t>Pros: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Reduces Overfitting</a:t>
            </a:r>
            <a:r>
              <a:rPr lang="en">
                <a:solidFill>
                  <a:schemeClr val="dk1"/>
                </a:solidFill>
              </a:rPr>
              <a:t>: Weight decay helps prevent the model from fitting noise in the training data by penalizing large weights, leading to better generalization on unseen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Improved Generalization</a:t>
            </a:r>
            <a:r>
              <a:rPr lang="en">
                <a:solidFill>
                  <a:schemeClr val="dk1"/>
                </a:solidFill>
              </a:rPr>
              <a:t>: By controlling the magnitude of the weights, weight decay encourages the model to learn simpler, more robust patterns, improving performance on test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Smoother Decision Boundaries</a:t>
            </a:r>
            <a:r>
              <a:rPr lang="en">
                <a:solidFill>
                  <a:schemeClr val="dk1"/>
                </a:solidFill>
              </a:rPr>
              <a:t>: The penalization of large weights leads to smoother and less complex decision boundaries, which can improve the model’s ability to make predictions on varied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Regularization with Minimal Changes</a:t>
            </a:r>
            <a:r>
              <a:rPr lang="en">
                <a:solidFill>
                  <a:schemeClr val="dk1"/>
                </a:solidFill>
              </a:rPr>
              <a:t>: Weight decay is easy to implement as it only requires a small modification to the loss function, making it a convenient and effective regularization technique.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Mitigates Over-reliance on Features</a:t>
            </a:r>
            <a:r>
              <a:rPr lang="en">
                <a:solidFill>
                  <a:schemeClr val="dk1"/>
                </a:solidFill>
              </a:rPr>
              <a:t>: It prevents the model from relying too heavily on any one feature, distributing the importance more evenly across multiple features.</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Cons: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Risk of Underfitting</a:t>
            </a:r>
            <a:r>
              <a:rPr lang="en">
                <a:solidFill>
                  <a:schemeClr val="dk1"/>
                </a:solidFill>
              </a:rPr>
              <a:t>: If the weight decay coefficient (λ\lambdaλ) is too large, the model may overly penalize weights, leading to underfitting where the model is too simple to capture important patterns in the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Requires Hyperparameter Tuning</a:t>
            </a:r>
            <a:r>
              <a:rPr lang="en">
                <a:solidFill>
                  <a:schemeClr val="dk1"/>
                </a:solidFill>
              </a:rPr>
              <a:t>: Finding the right value for λ\lambdaλ can be challenging. A poorly chosen weight decay parameter can either have little effect or harm model performance.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Slower Training</a:t>
            </a:r>
            <a:r>
              <a:rPr lang="en">
                <a:solidFill>
                  <a:schemeClr val="dk1"/>
                </a:solidFill>
              </a:rPr>
              <a:t>: Weight decay can make the gradient descent process slower because it adds a regularization term to the optimization objective, which can lead to more cautious updates to the weights.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Limited by Architecture</a:t>
            </a:r>
            <a:r>
              <a:rPr lang="en">
                <a:solidFill>
                  <a:schemeClr val="dk1"/>
                </a:solidFill>
              </a:rPr>
              <a:t>: While weight decay improves generalization, it doesn’t fix limitations of the network architecture itself, such as the inability to capture complex, hierarchical features (which may be addressed by more advanced architectures like convolutional or recurrent neural networks).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Bias Remains Unaffected</a:t>
            </a:r>
            <a:r>
              <a:rPr lang="en">
                <a:solidFill>
                  <a:schemeClr val="dk1"/>
                </a:solidFill>
              </a:rPr>
              <a:t>: Weight decay typically does not apply to biases, so if biases become disproportionately large or important, the model could still overfit in some cases.</a:t>
            </a:r>
            <a:endParaRPr>
              <a:solidFill>
                <a:schemeClr val="dk1"/>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0fff363160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0fff363160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0fff363160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0fff363160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2402cc9a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12402cc9a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Meghan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Handwritten digit recognition</a:t>
            </a:r>
            <a:r>
              <a:rPr lang="en">
                <a:solidFill>
                  <a:schemeClr val="dk1"/>
                </a:solidFill>
              </a:rPr>
              <a:t> is a practical example of an MLP with weight decay.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Handwritten digits have complex, non-linear patterns and hidden layers can capture these patterns and learn representations that distinguish between different digits.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non-linear structure of the MLP captures complex features of the digits, while weight decay regularizes the model, preventing overfitting and improving its ability to generalize to new data.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example, </a:t>
            </a:r>
            <a:r>
              <a:rPr lang="en">
                <a:solidFill>
                  <a:schemeClr val="dk1"/>
                </a:solidFill>
              </a:rPr>
              <a:t>The input layer contains neurons encoding the values of the input pixels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second layer of the network is the hidden layer. they denoted the number of neurons in this hidden layer by  n, but n can be many different values in different settings, in this case n=15.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output layer of the network contains 10 neurons. If the first neuron fires, i.e., has an output ≈1 then that will indicate that the network thinks the digit is a 0. If the second neuron fires then that will indicate that the network thinks the digit is a 1 And so on. …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MLP with weight decay is widely used in applications like optical character recognition (OCR) for document digitization and handwriting analysis.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0fff363160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0fff363160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2d1589139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2d1589139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2d1589139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2d1589139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0fff363160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fff363160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fff36316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0fff36316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fff363160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fff363160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fff36316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fff36316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https://www.ibm.com/topics/neural-networks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fff36316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fff36316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https://www.ibm.com/topics/neural-networks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fff363160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fff363160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2d158913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2d158913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2d158913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2d158913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fff363160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0fff363160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Meghan</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SzPts val="1100"/>
              <a:buChar char="-"/>
            </a:pPr>
            <a:r>
              <a:rPr lang="en"/>
              <a:t>Feedforward mechanism </a:t>
            </a:r>
            <a:endParaRPr/>
          </a:p>
          <a:p>
            <a:pPr indent="-298450" lvl="0" marL="457200" rtl="0" algn="l">
              <a:lnSpc>
                <a:spcPct val="115000"/>
              </a:lnSpc>
              <a:spcBef>
                <a:spcPts val="0"/>
              </a:spcBef>
              <a:spcAft>
                <a:spcPts val="0"/>
              </a:spcAft>
              <a:buSzPts val="1100"/>
              <a:buChar char="-"/>
            </a:pPr>
            <a:r>
              <a:rPr lang="en"/>
              <a:t>One input layer </a:t>
            </a:r>
            <a:endParaRPr/>
          </a:p>
          <a:p>
            <a:pPr indent="-298450" lvl="0" marL="457200" rtl="0" algn="l">
              <a:lnSpc>
                <a:spcPct val="115000"/>
              </a:lnSpc>
              <a:spcBef>
                <a:spcPts val="0"/>
              </a:spcBef>
              <a:spcAft>
                <a:spcPts val="0"/>
              </a:spcAft>
              <a:buSzPts val="1100"/>
              <a:buChar char="-"/>
            </a:pPr>
            <a:r>
              <a:rPr lang="en"/>
              <a:t>For each input there is one node  (or neuron) </a:t>
            </a:r>
            <a:endParaRPr/>
          </a:p>
          <a:p>
            <a:pPr indent="-298450" lvl="0" marL="457200" rtl="0" algn="l">
              <a:lnSpc>
                <a:spcPct val="115000"/>
              </a:lnSpc>
              <a:spcBef>
                <a:spcPts val="0"/>
              </a:spcBef>
              <a:spcAft>
                <a:spcPts val="0"/>
              </a:spcAft>
              <a:buSzPts val="1100"/>
              <a:buChar char="-"/>
            </a:pPr>
            <a:r>
              <a:rPr lang="en">
                <a:solidFill>
                  <a:schemeClr val="dk1"/>
                </a:solidFill>
              </a:rPr>
              <a:t>Can have any number of hidden layers with any number of nodes </a:t>
            </a:r>
            <a:endParaRPr/>
          </a:p>
          <a:p>
            <a:pPr indent="-298450" lvl="0" marL="457200" rtl="0" algn="l">
              <a:lnSpc>
                <a:spcPct val="115000"/>
              </a:lnSpc>
              <a:spcBef>
                <a:spcPts val="0"/>
              </a:spcBef>
              <a:spcAft>
                <a:spcPts val="0"/>
              </a:spcAft>
              <a:buSzPts val="1100"/>
              <a:buChar char="-"/>
            </a:pPr>
            <a:r>
              <a:rPr lang="en"/>
              <a:t>Output layer has single node for each output </a:t>
            </a:r>
            <a:endParaRPr/>
          </a:p>
          <a:p>
            <a:pPr indent="-298450" lvl="0" marL="457200" rtl="0" algn="l">
              <a:lnSpc>
                <a:spcPct val="115000"/>
              </a:lnSpc>
              <a:spcBef>
                <a:spcPts val="0"/>
              </a:spcBef>
              <a:spcAft>
                <a:spcPts val="0"/>
              </a:spcAft>
              <a:buClr>
                <a:schemeClr val="dk1"/>
              </a:buClr>
              <a:buSzPts val="1100"/>
              <a:buChar char="-"/>
            </a:pPr>
            <a:r>
              <a:rPr lang="en"/>
              <a:t>Each node in one layer is conne</a:t>
            </a:r>
            <a:r>
              <a:rPr lang="en">
                <a:solidFill>
                  <a:schemeClr val="dk1"/>
                </a:solidFill>
              </a:rPr>
              <a:t>cted to every node in the subsequent layer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MLP typically used for supervised learning tasks like classification and regression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Weight decay is also known as L2 regularization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L2 regularization formula is demonstrated by this equation where lambda is the weight decay coefficient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Regularization technique penalizing large weights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Avoids overfitting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news.mit.edu/2017/explained-neural-networks-deep-learning-0414" TargetMode="External"/><Relationship Id="rId4" Type="http://schemas.openxmlformats.org/officeDocument/2006/relationships/hyperlink" Target="https://www.ibm.com/topics/lasso-regression#:~:text=In%20lasso%20regression%2C%20the%20hyperparameter,simpler%20model%20with%20fewer%20parameters" TargetMode="External"/><Relationship Id="rId11" Type="http://schemas.openxmlformats.org/officeDocument/2006/relationships/hyperlink" Target="https://machinelearningmastery.com/how-to-reduce-overfitting-in-deep-learning-with-weight-regularization/" TargetMode="External"/><Relationship Id="rId10" Type="http://schemas.openxmlformats.org/officeDocument/2006/relationships/hyperlink" Target="https://classic.d2l.ai/chapter_multilayer-perceptrons/weight-decay.html" TargetMode="External"/><Relationship Id="rId12" Type="http://schemas.openxmlformats.org/officeDocument/2006/relationships/hyperlink" Target="http://neuralnetworksanddeeplearning.com/chap1.html" TargetMode="External"/><Relationship Id="rId9" Type="http://schemas.openxmlformats.org/officeDocument/2006/relationships/hyperlink" Target="https://www.geeksforgeeks.org/multi-layer-perceptron-learning-in-tensorflow/" TargetMode="External"/><Relationship Id="rId5" Type="http://schemas.openxmlformats.org/officeDocument/2006/relationships/hyperlink" Target="https://medium.com/@abhishekjainindore24/elastic-net-regression-combined-features-of-l1-and-l2-regularization-6181a660c3a5" TargetMode="External"/><Relationship Id="rId6" Type="http://schemas.openxmlformats.org/officeDocument/2006/relationships/hyperlink" Target="https://medium.com/analytics-vidhya/l1-vs-l2-regularization-which-is-better-d01068e6658c" TargetMode="External"/><Relationship Id="rId7" Type="http://schemas.openxmlformats.org/officeDocument/2006/relationships/hyperlink" Target="https://pub.aimind.so/regularization-techniques-in-keras-neural-networks-2ec3ae48a764" TargetMode="External"/><Relationship Id="rId8" Type="http://schemas.openxmlformats.org/officeDocument/2006/relationships/hyperlink" Target="https://theaisummer.com/regulariza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5000375" y="754550"/>
            <a:ext cx="3688800" cy="211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Neural Networks</a:t>
            </a:r>
            <a:endParaRPr/>
          </a:p>
        </p:txBody>
      </p:sp>
      <p:sp>
        <p:nvSpPr>
          <p:cNvPr id="55" name="Google Shape;55;p13"/>
          <p:cNvSpPr txBox="1"/>
          <p:nvPr>
            <p:ph idx="1" type="subTitle"/>
          </p:nvPr>
        </p:nvSpPr>
        <p:spPr>
          <a:xfrm>
            <a:off x="4783775" y="2873750"/>
            <a:ext cx="4122000" cy="766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solidFill>
                  <a:srgbClr val="434343"/>
                </a:solidFill>
              </a:rPr>
              <a:t>Shea Mowry, Meghan Pinter, Maya Bartels, Felipe Munoz  &amp; Han Kahvecioglu</a:t>
            </a:r>
            <a:endParaRPr sz="2600"/>
          </a:p>
        </p:txBody>
      </p:sp>
      <p:pic>
        <p:nvPicPr>
          <p:cNvPr id="56" name="Google Shape;56;p13"/>
          <p:cNvPicPr preferRelativeResize="0"/>
          <p:nvPr/>
        </p:nvPicPr>
        <p:blipFill>
          <a:blip r:embed="rId3">
            <a:alphaModFix/>
          </a:blip>
          <a:stretch>
            <a:fillRect/>
          </a:stretch>
        </p:blipFill>
        <p:spPr>
          <a:xfrm>
            <a:off x="0" y="0"/>
            <a:ext cx="4572001"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 to Regularization</a:t>
            </a:r>
            <a:endParaRPr/>
          </a:p>
        </p:txBody>
      </p:sp>
      <p:sp>
        <p:nvSpPr>
          <p:cNvPr id="184" name="Google Shape;184;p22"/>
          <p:cNvSpPr txBox="1"/>
          <p:nvPr>
            <p:ph idx="1" type="body"/>
          </p:nvPr>
        </p:nvSpPr>
        <p:spPr>
          <a:xfrm>
            <a:off x="311700" y="1152475"/>
            <a:ext cx="43164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 sz="1400"/>
              <a:t>Prevent overfitting</a:t>
            </a:r>
            <a:endParaRPr sz="1400"/>
          </a:p>
          <a:p>
            <a:pPr indent="-317500" lvl="0" marL="457200" rtl="0" algn="l">
              <a:spcBef>
                <a:spcPts val="0"/>
              </a:spcBef>
              <a:spcAft>
                <a:spcPts val="0"/>
              </a:spcAft>
              <a:buSzPts val="1400"/>
              <a:buAutoNum type="arabicPeriod"/>
            </a:pPr>
            <a:r>
              <a:rPr lang="en" sz="1400"/>
              <a:t>Make model more generalizable and make accurate predictions about new data</a:t>
            </a:r>
            <a:endParaRPr sz="1400"/>
          </a:p>
          <a:p>
            <a:pPr indent="0" lvl="0" marL="0" rtl="0" algn="l">
              <a:spcBef>
                <a:spcPts val="1200"/>
              </a:spcBef>
              <a:spcAft>
                <a:spcPts val="0"/>
              </a:spcAft>
              <a:buNone/>
            </a:pPr>
            <a:r>
              <a:rPr lang="en" sz="1400"/>
              <a:t>Penalize the cost function helps prevent overfitting by discouraging the model from becoming too complex. </a:t>
            </a:r>
            <a:endParaRPr sz="1400"/>
          </a:p>
          <a:p>
            <a:pPr indent="0" lvl="0" marL="0" rtl="0" algn="l">
              <a:spcBef>
                <a:spcPts val="1200"/>
              </a:spcBef>
              <a:spcAft>
                <a:spcPts val="1200"/>
              </a:spcAft>
              <a:buNone/>
            </a:pPr>
            <a:r>
              <a:rPr lang="en" sz="1400"/>
              <a:t>Different regularization techniques have different penalization methods.</a:t>
            </a:r>
            <a:endParaRPr sz="1400"/>
          </a:p>
        </p:txBody>
      </p:sp>
      <p:sp>
        <p:nvSpPr>
          <p:cNvPr id="185" name="Google Shape;185;p22"/>
          <p:cNvSpPr txBox="1"/>
          <p:nvPr/>
        </p:nvSpPr>
        <p:spPr>
          <a:xfrm>
            <a:off x="7185900" y="0"/>
            <a:ext cx="19581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Introduction</a:t>
            </a:r>
            <a:endParaRPr sz="1800">
              <a:solidFill>
                <a:schemeClr val="dk2"/>
              </a:solidFill>
            </a:endParaRPr>
          </a:p>
        </p:txBody>
      </p:sp>
      <p:pic>
        <p:nvPicPr>
          <p:cNvPr id="186" name="Google Shape;186;p22"/>
          <p:cNvPicPr preferRelativeResize="0"/>
          <p:nvPr/>
        </p:nvPicPr>
        <p:blipFill>
          <a:blip r:embed="rId3">
            <a:alphaModFix/>
          </a:blip>
          <a:stretch>
            <a:fillRect/>
          </a:stretch>
        </p:blipFill>
        <p:spPr>
          <a:xfrm>
            <a:off x="4924400" y="2571750"/>
            <a:ext cx="3907899" cy="2214475"/>
          </a:xfrm>
          <a:prstGeom prst="rect">
            <a:avLst/>
          </a:prstGeom>
          <a:noFill/>
          <a:ln>
            <a:noFill/>
          </a:ln>
        </p:spPr>
      </p:pic>
      <p:pic>
        <p:nvPicPr>
          <p:cNvPr id="187" name="Google Shape;187;p22"/>
          <p:cNvPicPr preferRelativeResize="0"/>
          <p:nvPr/>
        </p:nvPicPr>
        <p:blipFill>
          <a:blip r:embed="rId4">
            <a:alphaModFix/>
          </a:blip>
          <a:stretch>
            <a:fillRect/>
          </a:stretch>
        </p:blipFill>
        <p:spPr>
          <a:xfrm>
            <a:off x="4924400" y="997070"/>
            <a:ext cx="3907901" cy="1386680"/>
          </a:xfrm>
          <a:prstGeom prst="rect">
            <a:avLst/>
          </a:prstGeom>
          <a:noFill/>
          <a:ln>
            <a:noFill/>
          </a:ln>
        </p:spPr>
      </p:pic>
      <p:pic>
        <p:nvPicPr>
          <p:cNvPr id="188" name="Google Shape;188;p22"/>
          <p:cNvPicPr preferRelativeResize="0"/>
          <p:nvPr/>
        </p:nvPicPr>
        <p:blipFill>
          <a:blip r:embed="rId5">
            <a:alphaModFix/>
          </a:blip>
          <a:stretch>
            <a:fillRect/>
          </a:stretch>
        </p:blipFill>
        <p:spPr>
          <a:xfrm>
            <a:off x="2243377" y="3360175"/>
            <a:ext cx="2537423" cy="138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Regularization Techniques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Early stopping </a:t>
            </a:r>
            <a:endParaRPr/>
          </a:p>
        </p:txBody>
      </p:sp>
      <p:sp>
        <p:nvSpPr>
          <p:cNvPr id="199" name="Google Shape;199;p24"/>
          <p:cNvSpPr txBox="1"/>
          <p:nvPr>
            <p:ph idx="1" type="body"/>
          </p:nvPr>
        </p:nvSpPr>
        <p:spPr>
          <a:xfrm>
            <a:off x="311700" y="1152475"/>
            <a:ext cx="3948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Stops when the models starts performing poorly to avoid overfitting</a:t>
            </a:r>
            <a:endParaRPr/>
          </a:p>
          <a:p>
            <a:pPr indent="-342900" lvl="0" marL="457200" rtl="0" algn="l">
              <a:spcBef>
                <a:spcPts val="0"/>
              </a:spcBef>
              <a:spcAft>
                <a:spcPts val="0"/>
              </a:spcAft>
              <a:buSzPts val="1800"/>
              <a:buChar char="●"/>
            </a:pPr>
            <a:r>
              <a:rPr lang="en"/>
              <a:t>Determined by:</a:t>
            </a:r>
            <a:endParaRPr/>
          </a:p>
          <a:p>
            <a:pPr indent="-317500" lvl="1" marL="914400" rtl="0" algn="l">
              <a:spcBef>
                <a:spcPts val="0"/>
              </a:spcBef>
              <a:spcAft>
                <a:spcPts val="0"/>
              </a:spcAft>
              <a:buSzPts val="1400"/>
              <a:buChar char="○"/>
            </a:pPr>
            <a:r>
              <a:rPr lang="en"/>
              <a:t>Training Error decreasing</a:t>
            </a:r>
            <a:endParaRPr/>
          </a:p>
          <a:p>
            <a:pPr indent="-317500" lvl="1" marL="914400" rtl="0" algn="l">
              <a:spcBef>
                <a:spcPts val="0"/>
              </a:spcBef>
              <a:spcAft>
                <a:spcPts val="0"/>
              </a:spcAft>
              <a:buSzPts val="1400"/>
              <a:buChar char="○"/>
            </a:pPr>
            <a:r>
              <a:rPr lang="en"/>
              <a:t>Validation Error increasing</a:t>
            </a:r>
            <a:endParaRPr/>
          </a:p>
          <a:p>
            <a:pPr indent="-317500" lvl="1" marL="914400" rtl="0" algn="l">
              <a:spcBef>
                <a:spcPts val="0"/>
              </a:spcBef>
              <a:spcAft>
                <a:spcPts val="0"/>
              </a:spcAft>
              <a:buSzPts val="1400"/>
              <a:buChar char="○"/>
            </a:pPr>
            <a:r>
              <a:rPr lang="en"/>
              <a:t>Or both</a:t>
            </a:r>
            <a:endParaRPr/>
          </a:p>
        </p:txBody>
      </p:sp>
      <p:pic>
        <p:nvPicPr>
          <p:cNvPr id="200" name="Google Shape;200;p24"/>
          <p:cNvPicPr preferRelativeResize="0"/>
          <p:nvPr/>
        </p:nvPicPr>
        <p:blipFill>
          <a:blip r:embed="rId3">
            <a:alphaModFix/>
          </a:blip>
          <a:stretch>
            <a:fillRect/>
          </a:stretch>
        </p:blipFill>
        <p:spPr>
          <a:xfrm>
            <a:off x="4260348" y="1152473"/>
            <a:ext cx="4453575" cy="3605275"/>
          </a:xfrm>
          <a:prstGeom prst="rect">
            <a:avLst/>
          </a:prstGeom>
          <a:noFill/>
          <a:ln>
            <a:noFill/>
          </a:ln>
        </p:spPr>
      </p:pic>
      <p:sp>
        <p:nvSpPr>
          <p:cNvPr id="201" name="Google Shape;201;p24"/>
          <p:cNvSpPr txBox="1"/>
          <p:nvPr/>
        </p:nvSpPr>
        <p:spPr>
          <a:xfrm>
            <a:off x="6050400" y="0"/>
            <a:ext cx="30936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 Regularization Techniques</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augmentation</a:t>
            </a:r>
            <a:endParaRPr/>
          </a:p>
        </p:txBody>
      </p:sp>
      <p:sp>
        <p:nvSpPr>
          <p:cNvPr id="207" name="Google Shape;20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Create a more diverse data set from existing data via</a:t>
            </a:r>
            <a:endParaRPr/>
          </a:p>
          <a:p>
            <a:pPr indent="-317500" lvl="1" marL="914400" rtl="0" algn="l">
              <a:spcBef>
                <a:spcPts val="0"/>
              </a:spcBef>
              <a:spcAft>
                <a:spcPts val="0"/>
              </a:spcAft>
              <a:buSzPts val="1400"/>
              <a:buChar char="○"/>
            </a:pPr>
            <a:r>
              <a:rPr lang="en"/>
              <a:t>Color space transformations such as change of pixel intensities</a:t>
            </a:r>
            <a:endParaRPr/>
          </a:p>
          <a:p>
            <a:pPr indent="-317500" lvl="1" marL="914400" rtl="0" algn="l">
              <a:spcBef>
                <a:spcPts val="0"/>
              </a:spcBef>
              <a:spcAft>
                <a:spcPts val="0"/>
              </a:spcAft>
              <a:buSzPts val="1400"/>
              <a:buChar char="○"/>
            </a:pPr>
            <a:r>
              <a:rPr lang="en"/>
              <a:t>Rotation and mirroring</a:t>
            </a:r>
            <a:endParaRPr/>
          </a:p>
          <a:p>
            <a:pPr indent="-317500" lvl="1" marL="914400" rtl="0" algn="l">
              <a:spcBef>
                <a:spcPts val="0"/>
              </a:spcBef>
              <a:spcAft>
                <a:spcPts val="0"/>
              </a:spcAft>
              <a:buSzPts val="1400"/>
              <a:buChar char="○"/>
            </a:pPr>
            <a:r>
              <a:rPr lang="en"/>
              <a:t>Noise injection, distortion, and blurring</a:t>
            </a:r>
            <a:endParaRPr/>
          </a:p>
          <a:p>
            <a:pPr indent="-317500" lvl="1" marL="914400" rtl="0" algn="l">
              <a:spcBef>
                <a:spcPts val="0"/>
              </a:spcBef>
              <a:spcAft>
                <a:spcPts val="0"/>
              </a:spcAft>
              <a:buSzPts val="1400"/>
              <a:buChar char="○"/>
            </a:pPr>
            <a:r>
              <a:rPr lang="en"/>
              <a:t>Cutout, CutMix, and AugMix (removing or changing data)</a:t>
            </a:r>
            <a:endParaRPr/>
          </a:p>
        </p:txBody>
      </p:sp>
      <p:sp>
        <p:nvSpPr>
          <p:cNvPr id="208" name="Google Shape;208;p25"/>
          <p:cNvSpPr txBox="1"/>
          <p:nvPr/>
        </p:nvSpPr>
        <p:spPr>
          <a:xfrm>
            <a:off x="6050400" y="0"/>
            <a:ext cx="30936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 Regularization Techniques</a:t>
            </a:r>
            <a:endParaRPr sz="1800">
              <a:solidFill>
                <a:schemeClr val="dk2"/>
              </a:solidFill>
            </a:endParaRPr>
          </a:p>
        </p:txBody>
      </p:sp>
      <p:pic>
        <p:nvPicPr>
          <p:cNvPr id="209" name="Google Shape;209;p25"/>
          <p:cNvPicPr preferRelativeResize="0"/>
          <p:nvPr/>
        </p:nvPicPr>
        <p:blipFill>
          <a:blip r:embed="rId3">
            <a:alphaModFix/>
          </a:blip>
          <a:stretch>
            <a:fillRect/>
          </a:stretch>
        </p:blipFill>
        <p:spPr>
          <a:xfrm>
            <a:off x="889150" y="2571750"/>
            <a:ext cx="7365700" cy="2334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 of Noise</a:t>
            </a:r>
            <a:endParaRPr/>
          </a:p>
        </p:txBody>
      </p:sp>
      <p:sp>
        <p:nvSpPr>
          <p:cNvPr id="215" name="Google Shape;215;p26"/>
          <p:cNvSpPr txBox="1"/>
          <p:nvPr/>
        </p:nvSpPr>
        <p:spPr>
          <a:xfrm>
            <a:off x="6050400" y="0"/>
            <a:ext cx="30936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 Regularization Techniques</a:t>
            </a:r>
            <a:endParaRPr sz="1800">
              <a:solidFill>
                <a:schemeClr val="dk2"/>
              </a:solidFill>
            </a:endParaRPr>
          </a:p>
        </p:txBody>
      </p:sp>
      <p:pic>
        <p:nvPicPr>
          <p:cNvPr id="216" name="Google Shape;216;p26"/>
          <p:cNvPicPr preferRelativeResize="0"/>
          <p:nvPr/>
        </p:nvPicPr>
        <p:blipFill>
          <a:blip r:embed="rId3">
            <a:alphaModFix/>
          </a:blip>
          <a:stretch>
            <a:fillRect/>
          </a:stretch>
        </p:blipFill>
        <p:spPr>
          <a:xfrm>
            <a:off x="404725" y="1387977"/>
            <a:ext cx="4365425" cy="2977199"/>
          </a:xfrm>
          <a:prstGeom prst="rect">
            <a:avLst/>
          </a:prstGeom>
          <a:noFill/>
          <a:ln>
            <a:noFill/>
          </a:ln>
        </p:spPr>
      </p:pic>
      <p:sp>
        <p:nvSpPr>
          <p:cNvPr id="217" name="Google Shape;217;p26"/>
          <p:cNvSpPr txBox="1"/>
          <p:nvPr>
            <p:ph idx="1" type="body"/>
          </p:nvPr>
        </p:nvSpPr>
        <p:spPr>
          <a:xfrm>
            <a:off x="5324925" y="1273300"/>
            <a:ext cx="4160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Noise can also be added to: </a:t>
            </a:r>
            <a:endParaRPr/>
          </a:p>
          <a:p>
            <a:pPr indent="-342900" lvl="0" marL="457200" rtl="0" algn="l">
              <a:spcBef>
                <a:spcPts val="1200"/>
              </a:spcBef>
              <a:spcAft>
                <a:spcPts val="0"/>
              </a:spcAft>
              <a:buSzPts val="1800"/>
              <a:buChar char="●"/>
            </a:pPr>
            <a:r>
              <a:rPr lang="en"/>
              <a:t>Input data</a:t>
            </a:r>
            <a:endParaRPr/>
          </a:p>
          <a:p>
            <a:pPr indent="-342900" lvl="0" marL="457200" rtl="0" algn="l">
              <a:spcBef>
                <a:spcPts val="0"/>
              </a:spcBef>
              <a:spcAft>
                <a:spcPts val="0"/>
              </a:spcAft>
              <a:buSzPts val="1800"/>
              <a:buChar char="●"/>
            </a:pPr>
            <a:r>
              <a:rPr lang="en"/>
              <a:t>Output</a:t>
            </a:r>
            <a:r>
              <a:rPr lang="en"/>
              <a:t> labels </a:t>
            </a:r>
            <a:endParaRPr/>
          </a:p>
          <a:p>
            <a:pPr indent="-342900" lvl="0" marL="457200" rtl="0" algn="l">
              <a:spcBef>
                <a:spcPts val="0"/>
              </a:spcBef>
              <a:spcAft>
                <a:spcPts val="0"/>
              </a:spcAft>
              <a:buSzPts val="1800"/>
              <a:buChar char="●"/>
            </a:pPr>
            <a:r>
              <a:rPr lang="en"/>
              <a:t>Gradients </a:t>
            </a:r>
            <a:endParaRPr/>
          </a:p>
          <a:p>
            <a:pPr indent="-342900" lvl="0" marL="457200" rtl="0" algn="l">
              <a:spcBef>
                <a:spcPts val="0"/>
              </a:spcBef>
              <a:spcAft>
                <a:spcPts val="0"/>
              </a:spcAft>
              <a:buSzPts val="1800"/>
              <a:buChar char="●"/>
            </a:pPr>
            <a:r>
              <a:rPr lang="en"/>
              <a:t>Weights </a:t>
            </a:r>
            <a:endParaRPr/>
          </a:p>
        </p:txBody>
      </p:sp>
      <p:sp>
        <p:nvSpPr>
          <p:cNvPr id="218" name="Google Shape;218;p26"/>
          <p:cNvSpPr txBox="1"/>
          <p:nvPr/>
        </p:nvSpPr>
        <p:spPr>
          <a:xfrm>
            <a:off x="1346563" y="45315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Unique, random noise</a:t>
            </a:r>
            <a:endParaRPr/>
          </a:p>
        </p:txBody>
      </p:sp>
      <p:cxnSp>
        <p:nvCxnSpPr>
          <p:cNvPr id="219" name="Google Shape;219;p26"/>
          <p:cNvCxnSpPr>
            <a:stCxn id="218" idx="1"/>
          </p:cNvCxnSpPr>
          <p:nvPr/>
        </p:nvCxnSpPr>
        <p:spPr>
          <a:xfrm rot="10800000">
            <a:off x="1165963" y="4366050"/>
            <a:ext cx="180600" cy="39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Dropout</a:t>
            </a:r>
            <a:endParaRPr/>
          </a:p>
        </p:txBody>
      </p:sp>
      <p:sp>
        <p:nvSpPr>
          <p:cNvPr id="225" name="Google Shape;225;p27"/>
          <p:cNvSpPr txBox="1"/>
          <p:nvPr>
            <p:ph idx="1" type="body"/>
          </p:nvPr>
        </p:nvSpPr>
        <p:spPr>
          <a:xfrm>
            <a:off x="4283693" y="4632328"/>
            <a:ext cx="4249200" cy="5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Dropping based on a “drop probability”</a:t>
            </a:r>
            <a:endParaRPr/>
          </a:p>
        </p:txBody>
      </p:sp>
      <p:pic>
        <p:nvPicPr>
          <p:cNvPr id="226" name="Google Shape;226;p27"/>
          <p:cNvPicPr preferRelativeResize="0"/>
          <p:nvPr/>
        </p:nvPicPr>
        <p:blipFill>
          <a:blip r:embed="rId3">
            <a:alphaModFix/>
          </a:blip>
          <a:stretch>
            <a:fillRect/>
          </a:stretch>
        </p:blipFill>
        <p:spPr>
          <a:xfrm>
            <a:off x="557100" y="1640625"/>
            <a:ext cx="3082170" cy="2991667"/>
          </a:xfrm>
          <a:prstGeom prst="rect">
            <a:avLst/>
          </a:prstGeom>
          <a:noFill/>
          <a:ln>
            <a:noFill/>
          </a:ln>
        </p:spPr>
      </p:pic>
      <p:pic>
        <p:nvPicPr>
          <p:cNvPr id="227" name="Google Shape;227;p27"/>
          <p:cNvPicPr preferRelativeResize="0"/>
          <p:nvPr/>
        </p:nvPicPr>
        <p:blipFill>
          <a:blip r:embed="rId4">
            <a:alphaModFix/>
          </a:blip>
          <a:stretch>
            <a:fillRect/>
          </a:stretch>
        </p:blipFill>
        <p:spPr>
          <a:xfrm>
            <a:off x="4799162" y="1650066"/>
            <a:ext cx="3036877" cy="2947709"/>
          </a:xfrm>
          <a:prstGeom prst="rect">
            <a:avLst/>
          </a:prstGeom>
          <a:noFill/>
          <a:ln>
            <a:noFill/>
          </a:ln>
        </p:spPr>
      </p:pic>
      <p:sp>
        <p:nvSpPr>
          <p:cNvPr id="228" name="Google Shape;228;p27"/>
          <p:cNvSpPr txBox="1"/>
          <p:nvPr/>
        </p:nvSpPr>
        <p:spPr>
          <a:xfrm>
            <a:off x="6050400" y="0"/>
            <a:ext cx="30936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 Regularization Techniques</a:t>
            </a:r>
            <a:endParaRPr sz="1800">
              <a:solidFill>
                <a:schemeClr val="dk2"/>
              </a:solidFill>
            </a:endParaRPr>
          </a:p>
        </p:txBody>
      </p:sp>
      <p:sp>
        <p:nvSpPr>
          <p:cNvPr id="229" name="Google Shape;229;p27"/>
          <p:cNvSpPr txBox="1"/>
          <p:nvPr>
            <p:ph idx="1" type="body"/>
          </p:nvPr>
        </p:nvSpPr>
        <p:spPr>
          <a:xfrm>
            <a:off x="407025" y="1042825"/>
            <a:ext cx="6835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Creates slightly different </a:t>
            </a:r>
            <a:r>
              <a:rPr lang="en"/>
              <a:t>network</a:t>
            </a:r>
            <a:r>
              <a:rPr lang="en"/>
              <a:t> architectures each time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LASSO </a:t>
            </a:r>
            <a:r>
              <a:rPr lang="en"/>
              <a:t>Regularization</a:t>
            </a:r>
            <a:r>
              <a:rPr lang="en"/>
              <a:t> Technique</a:t>
            </a:r>
            <a:endParaRPr/>
          </a:p>
        </p:txBody>
      </p:sp>
      <p:sp>
        <p:nvSpPr>
          <p:cNvPr id="235" name="Google Shape;235;p28"/>
          <p:cNvSpPr txBox="1"/>
          <p:nvPr>
            <p:ph idx="1" type="body"/>
          </p:nvPr>
        </p:nvSpPr>
        <p:spPr>
          <a:xfrm>
            <a:off x="311700" y="1152475"/>
            <a:ext cx="47538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Performs variable selection and regularization to enhance prediction accuracy and interpretability</a:t>
            </a:r>
            <a:endParaRPr sz="1300"/>
          </a:p>
          <a:p>
            <a:pPr indent="-304800" lvl="1" marL="914400" rtl="0" algn="l">
              <a:spcBef>
                <a:spcPts val="0"/>
              </a:spcBef>
              <a:spcAft>
                <a:spcPts val="0"/>
              </a:spcAft>
              <a:buSzPts val="1200"/>
              <a:buChar char="○"/>
            </a:pPr>
            <a:r>
              <a:rPr lang="en" sz="1200"/>
              <a:t>Selects more relevant features from input features</a:t>
            </a:r>
            <a:endParaRPr sz="1200"/>
          </a:p>
          <a:p>
            <a:pPr indent="-304800" lvl="2" marL="1371600" rtl="0" algn="l">
              <a:spcBef>
                <a:spcPts val="0"/>
              </a:spcBef>
              <a:spcAft>
                <a:spcPts val="0"/>
              </a:spcAft>
              <a:buSzPts val="1200"/>
              <a:buChar char="■"/>
            </a:pPr>
            <a:r>
              <a:rPr lang="en" sz="1200"/>
              <a:t>shrinks some feature weights to 0 to remove them and only use relevant features</a:t>
            </a:r>
            <a:endParaRPr sz="1200"/>
          </a:p>
          <a:p>
            <a:pPr indent="-304800" lvl="0" marL="457200" rtl="0" algn="l">
              <a:spcBef>
                <a:spcPts val="0"/>
              </a:spcBef>
              <a:spcAft>
                <a:spcPts val="0"/>
              </a:spcAft>
              <a:buSzPts val="1200"/>
              <a:buChar char="●"/>
            </a:pPr>
            <a:r>
              <a:rPr lang="en" sz="1200"/>
              <a:t>Uses L1 penalty to reduce coefficients to 0</a:t>
            </a:r>
            <a:endParaRPr sz="1200"/>
          </a:p>
          <a:p>
            <a:pPr indent="-304800" lvl="1" marL="914400" rtl="0" algn="l">
              <a:spcBef>
                <a:spcPts val="0"/>
              </a:spcBef>
              <a:spcAft>
                <a:spcPts val="0"/>
              </a:spcAft>
              <a:buSzPts val="1200"/>
              <a:buChar char="○"/>
            </a:pPr>
            <a:r>
              <a:rPr lang="en" sz="1200"/>
              <a:t>Choose a lambda value that balances bias and variance</a:t>
            </a:r>
            <a:endParaRPr sz="1200"/>
          </a:p>
        </p:txBody>
      </p:sp>
      <p:pic>
        <p:nvPicPr>
          <p:cNvPr id="236" name="Google Shape;236;p28"/>
          <p:cNvPicPr preferRelativeResize="0"/>
          <p:nvPr/>
        </p:nvPicPr>
        <p:blipFill>
          <a:blip r:embed="rId3">
            <a:alphaModFix/>
          </a:blip>
          <a:stretch>
            <a:fillRect/>
          </a:stretch>
        </p:blipFill>
        <p:spPr>
          <a:xfrm>
            <a:off x="4904902" y="1667350"/>
            <a:ext cx="4055624" cy="2386650"/>
          </a:xfrm>
          <a:prstGeom prst="rect">
            <a:avLst/>
          </a:prstGeom>
          <a:noFill/>
          <a:ln>
            <a:noFill/>
          </a:ln>
        </p:spPr>
      </p:pic>
      <p:sp>
        <p:nvSpPr>
          <p:cNvPr id="237" name="Google Shape;237;p28"/>
          <p:cNvSpPr txBox="1"/>
          <p:nvPr/>
        </p:nvSpPr>
        <p:spPr>
          <a:xfrm>
            <a:off x="5572125" y="0"/>
            <a:ext cx="35718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Regularization </a:t>
            </a:r>
            <a:r>
              <a:rPr lang="en" sz="1800">
                <a:solidFill>
                  <a:schemeClr val="dk2"/>
                </a:solidFill>
              </a:rPr>
              <a:t>Techniques</a:t>
            </a:r>
            <a:endParaRPr sz="1800">
              <a:solidFill>
                <a:schemeClr val="dk2"/>
              </a:solidFill>
            </a:endParaRPr>
          </a:p>
        </p:txBody>
      </p:sp>
      <p:pic>
        <p:nvPicPr>
          <p:cNvPr id="238" name="Google Shape;238;p28"/>
          <p:cNvPicPr preferRelativeResize="0"/>
          <p:nvPr/>
        </p:nvPicPr>
        <p:blipFill>
          <a:blip r:embed="rId4">
            <a:alphaModFix/>
          </a:blip>
          <a:stretch>
            <a:fillRect/>
          </a:stretch>
        </p:blipFill>
        <p:spPr>
          <a:xfrm>
            <a:off x="534288" y="3268502"/>
            <a:ext cx="4227801" cy="882375"/>
          </a:xfrm>
          <a:prstGeom prst="rect">
            <a:avLst/>
          </a:prstGeom>
          <a:noFill/>
          <a:ln>
            <a:noFill/>
          </a:ln>
        </p:spPr>
      </p:pic>
      <p:sp>
        <p:nvSpPr>
          <p:cNvPr id="239" name="Google Shape;239;p28"/>
          <p:cNvSpPr/>
          <p:nvPr/>
        </p:nvSpPr>
        <p:spPr>
          <a:xfrm>
            <a:off x="3507525" y="3181700"/>
            <a:ext cx="1168500" cy="1101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Elastic Net </a:t>
            </a:r>
            <a:r>
              <a:rPr lang="en"/>
              <a:t>Regularization</a:t>
            </a:r>
            <a:r>
              <a:rPr lang="en"/>
              <a:t> Technique</a:t>
            </a:r>
            <a:endParaRPr/>
          </a:p>
        </p:txBody>
      </p:sp>
      <p:sp>
        <p:nvSpPr>
          <p:cNvPr id="245" name="Google Shape;24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Combines L1 (Lasso) and L2 (Ridge) regularization techniques</a:t>
            </a:r>
            <a:endParaRPr/>
          </a:p>
          <a:p>
            <a:pPr indent="-317500" lvl="1" marL="914400" rtl="0" algn="l">
              <a:spcBef>
                <a:spcPts val="0"/>
              </a:spcBef>
              <a:spcAft>
                <a:spcPts val="0"/>
              </a:spcAft>
              <a:buSzPts val="1400"/>
              <a:buChar char="○"/>
            </a:pPr>
            <a:r>
              <a:rPr lang="en"/>
              <a:t>Controls cost balance and penalizes complexity in the model</a:t>
            </a:r>
            <a:endParaRPr/>
          </a:p>
          <a:p>
            <a:pPr indent="-317500" lvl="1" marL="914400" rtl="0" algn="l">
              <a:spcBef>
                <a:spcPts val="0"/>
              </a:spcBef>
              <a:spcAft>
                <a:spcPts val="0"/>
              </a:spcAft>
              <a:buSzPts val="1400"/>
              <a:buChar char="○"/>
            </a:pPr>
            <a:r>
              <a:rPr lang="en"/>
              <a:t>Uses alpha (regularization parameter)</a:t>
            </a:r>
            <a:endParaRPr/>
          </a:p>
          <a:p>
            <a:pPr indent="-317500" lvl="2" marL="1371600" rtl="0" algn="l">
              <a:spcBef>
                <a:spcPts val="0"/>
              </a:spcBef>
              <a:spcAft>
                <a:spcPts val="0"/>
              </a:spcAft>
              <a:buSzPts val="1400"/>
              <a:buChar char="■"/>
            </a:pPr>
            <a:r>
              <a:rPr lang="en"/>
              <a:t>alpha = 0 → no L1 or L2 applied</a:t>
            </a:r>
            <a:endParaRPr/>
          </a:p>
          <a:p>
            <a:pPr indent="-317500" lvl="2" marL="1371600" rtl="0" algn="l">
              <a:spcBef>
                <a:spcPts val="0"/>
              </a:spcBef>
              <a:spcAft>
                <a:spcPts val="0"/>
              </a:spcAft>
              <a:buSzPts val="1400"/>
              <a:buChar char="■"/>
            </a:pPr>
            <a:r>
              <a:rPr lang="en"/>
              <a:t>a</a:t>
            </a:r>
            <a:r>
              <a:rPr lang="en"/>
              <a:t>lpha = 1 → L1 and L2 are both applied</a:t>
            </a:r>
            <a:endParaRPr/>
          </a:p>
          <a:p>
            <a:pPr indent="-317500" lvl="2" marL="1371600" rtl="0" algn="l">
              <a:spcBef>
                <a:spcPts val="0"/>
              </a:spcBef>
              <a:spcAft>
                <a:spcPts val="0"/>
              </a:spcAft>
              <a:buSzPts val="1400"/>
              <a:buChar char="■"/>
            </a:pPr>
            <a:r>
              <a:rPr lang="en"/>
              <a:t>0 &lt; </a:t>
            </a:r>
            <a:r>
              <a:rPr lang="en"/>
              <a:t>a</a:t>
            </a:r>
            <a:r>
              <a:rPr lang="en"/>
              <a:t>lpha &lt; 1 → mixture of L1 and L2 are applied</a:t>
            </a:r>
            <a:endParaRPr/>
          </a:p>
        </p:txBody>
      </p:sp>
      <p:pic>
        <p:nvPicPr>
          <p:cNvPr id="246" name="Google Shape;246;p29"/>
          <p:cNvPicPr preferRelativeResize="0"/>
          <p:nvPr/>
        </p:nvPicPr>
        <p:blipFill>
          <a:blip r:embed="rId3">
            <a:alphaModFix/>
          </a:blip>
          <a:stretch>
            <a:fillRect/>
          </a:stretch>
        </p:blipFill>
        <p:spPr>
          <a:xfrm>
            <a:off x="3127051" y="3401500"/>
            <a:ext cx="5705251" cy="988975"/>
          </a:xfrm>
          <a:prstGeom prst="rect">
            <a:avLst/>
          </a:prstGeom>
          <a:noFill/>
          <a:ln>
            <a:noFill/>
          </a:ln>
        </p:spPr>
      </p:pic>
      <p:sp>
        <p:nvSpPr>
          <p:cNvPr id="247" name="Google Shape;247;p29"/>
          <p:cNvSpPr/>
          <p:nvPr/>
        </p:nvSpPr>
        <p:spPr>
          <a:xfrm>
            <a:off x="6370925" y="3336775"/>
            <a:ext cx="2386800" cy="105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9"/>
          <p:cNvSpPr txBox="1"/>
          <p:nvPr/>
        </p:nvSpPr>
        <p:spPr>
          <a:xfrm>
            <a:off x="6370925" y="4390375"/>
            <a:ext cx="2386800" cy="44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Regularization Terms</a:t>
            </a:r>
            <a:endParaRPr sz="1800">
              <a:solidFill>
                <a:schemeClr val="dk2"/>
              </a:solidFill>
            </a:endParaRPr>
          </a:p>
        </p:txBody>
      </p:sp>
      <p:sp>
        <p:nvSpPr>
          <p:cNvPr id="249" name="Google Shape;249;p29"/>
          <p:cNvSpPr txBox="1"/>
          <p:nvPr/>
        </p:nvSpPr>
        <p:spPr>
          <a:xfrm>
            <a:off x="6050400" y="0"/>
            <a:ext cx="30936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 Regularization Techniques</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 Pros &amp; Cons </a:t>
            </a:r>
            <a:endParaRPr/>
          </a:p>
        </p:txBody>
      </p:sp>
      <p:sp>
        <p:nvSpPr>
          <p:cNvPr id="255" name="Google Shape;255;p3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Strengths: </a:t>
            </a:r>
            <a:endParaRPr b="1">
              <a:solidFill>
                <a:srgbClr val="38761D"/>
              </a:solidFill>
            </a:endParaRPr>
          </a:p>
          <a:p>
            <a:pPr indent="-342900" lvl="0" marL="457200" rtl="0" algn="l">
              <a:spcBef>
                <a:spcPts val="1200"/>
              </a:spcBef>
              <a:spcAft>
                <a:spcPts val="0"/>
              </a:spcAft>
              <a:buSzPts val="1800"/>
              <a:buChar char="+"/>
            </a:pPr>
            <a:r>
              <a:rPr lang="en"/>
              <a:t>Useful to capture complex patterns (non-linear relationships)</a:t>
            </a:r>
            <a:endParaRPr/>
          </a:p>
          <a:p>
            <a:pPr indent="-342900" lvl="0" marL="457200" rtl="0" algn="l">
              <a:spcBef>
                <a:spcPts val="0"/>
              </a:spcBef>
              <a:spcAft>
                <a:spcPts val="0"/>
              </a:spcAft>
              <a:buSzPts val="1800"/>
              <a:buChar char="+"/>
            </a:pPr>
            <a:r>
              <a:rPr lang="en"/>
              <a:t>Adaptability (can change and improve overtime as fed more data)</a:t>
            </a:r>
            <a:endParaRPr/>
          </a:p>
          <a:p>
            <a:pPr indent="-342900" lvl="0" marL="457200" rtl="0" algn="l">
              <a:spcBef>
                <a:spcPts val="0"/>
              </a:spcBef>
              <a:spcAft>
                <a:spcPts val="0"/>
              </a:spcAft>
              <a:buSzPts val="1800"/>
              <a:buChar char="+"/>
            </a:pPr>
            <a:r>
              <a:rPr lang="en"/>
              <a:t>Tolerant to noise (useful for biological data)</a:t>
            </a:r>
            <a:endParaRPr/>
          </a:p>
          <a:p>
            <a:pPr indent="-342900" lvl="0" marL="457200" rtl="0" algn="l">
              <a:spcBef>
                <a:spcPts val="0"/>
              </a:spcBef>
              <a:spcAft>
                <a:spcPts val="0"/>
              </a:spcAft>
              <a:buSzPts val="1800"/>
              <a:buChar char="+"/>
            </a:pPr>
            <a:r>
              <a:rPr lang="en"/>
              <a:t>Can be generalized to unseen data</a:t>
            </a:r>
            <a:endParaRPr/>
          </a:p>
          <a:p>
            <a:pPr indent="0" lvl="0" marL="0" rtl="0" algn="l">
              <a:spcBef>
                <a:spcPts val="1200"/>
              </a:spcBef>
              <a:spcAft>
                <a:spcPts val="1200"/>
              </a:spcAft>
              <a:buNone/>
            </a:pPr>
            <a:r>
              <a:t/>
            </a:r>
            <a:endParaRPr/>
          </a:p>
        </p:txBody>
      </p:sp>
      <p:sp>
        <p:nvSpPr>
          <p:cNvPr id="256" name="Google Shape;256;p30"/>
          <p:cNvSpPr txBox="1"/>
          <p:nvPr/>
        </p:nvSpPr>
        <p:spPr>
          <a:xfrm>
            <a:off x="4572100" y="1159500"/>
            <a:ext cx="4260300" cy="3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CC0000"/>
                </a:solidFill>
              </a:rPr>
              <a:t>Weaknesses: </a:t>
            </a:r>
            <a:endParaRPr b="1" sz="1800">
              <a:solidFill>
                <a:srgbClr val="CC0000"/>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Requires large data set </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Computationally intensive </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Black box nature (unclear HOW)</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Prone to overfitting</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1200"/>
              </a:spcAft>
              <a:buNone/>
            </a:pPr>
            <a:r>
              <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Multilayer Perceptron with Weight Decay</a:t>
            </a:r>
            <a:r>
              <a:rPr lang="en" sz="2500"/>
              <a:t> Pros &amp; Cons </a:t>
            </a:r>
            <a:endParaRPr sz="2500"/>
          </a:p>
        </p:txBody>
      </p:sp>
      <p:sp>
        <p:nvSpPr>
          <p:cNvPr id="262" name="Google Shape;262;p31"/>
          <p:cNvSpPr txBox="1"/>
          <p:nvPr>
            <p:ph idx="1" type="body"/>
          </p:nvPr>
        </p:nvSpPr>
        <p:spPr>
          <a:xfrm>
            <a:off x="311700" y="13048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Strengths: </a:t>
            </a:r>
            <a:endParaRPr b="1">
              <a:solidFill>
                <a:srgbClr val="38761D"/>
              </a:solidFill>
            </a:endParaRPr>
          </a:p>
          <a:p>
            <a:pPr indent="-342900" lvl="0" marL="457200" rtl="0" algn="l">
              <a:spcBef>
                <a:spcPts val="1200"/>
              </a:spcBef>
              <a:spcAft>
                <a:spcPts val="0"/>
              </a:spcAft>
              <a:buSzPts val="1800"/>
              <a:buChar char="+"/>
            </a:pPr>
            <a:r>
              <a:rPr lang="en"/>
              <a:t>Reduces overfitting &amp; improves generalization </a:t>
            </a:r>
            <a:endParaRPr/>
          </a:p>
          <a:p>
            <a:pPr indent="-342900" lvl="0" marL="457200" rtl="0" algn="l">
              <a:spcBef>
                <a:spcPts val="0"/>
              </a:spcBef>
              <a:spcAft>
                <a:spcPts val="0"/>
              </a:spcAft>
              <a:buSzPts val="1800"/>
              <a:buChar char="+"/>
            </a:pPr>
            <a:r>
              <a:rPr lang="en"/>
              <a:t>Ability to work with non-linear problems </a:t>
            </a:r>
            <a:endParaRPr/>
          </a:p>
          <a:p>
            <a:pPr indent="-342900" lvl="0" marL="457200" rtl="0" algn="l">
              <a:spcBef>
                <a:spcPts val="0"/>
              </a:spcBef>
              <a:spcAft>
                <a:spcPts val="0"/>
              </a:spcAft>
              <a:buSzPts val="1800"/>
              <a:buChar char="+"/>
            </a:pPr>
            <a:r>
              <a:rPr lang="en"/>
              <a:t>Prevents over-reliance on single data features </a:t>
            </a:r>
            <a:endParaRPr/>
          </a:p>
        </p:txBody>
      </p:sp>
      <p:sp>
        <p:nvSpPr>
          <p:cNvPr id="263" name="Google Shape;263;p31"/>
          <p:cNvSpPr txBox="1"/>
          <p:nvPr/>
        </p:nvSpPr>
        <p:spPr>
          <a:xfrm>
            <a:off x="4572100" y="1311900"/>
            <a:ext cx="4260300" cy="36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rgbClr val="CC0000"/>
                </a:solidFill>
              </a:rPr>
              <a:t>Weaknesses: </a:t>
            </a:r>
            <a:endParaRPr b="1" sz="1800">
              <a:solidFill>
                <a:srgbClr val="CC0000"/>
              </a:solidFill>
            </a:endParaRPr>
          </a:p>
          <a:p>
            <a:pPr indent="-342900" lvl="0" marL="457200" rtl="0" algn="l">
              <a:lnSpc>
                <a:spcPct val="115000"/>
              </a:lnSpc>
              <a:spcBef>
                <a:spcPts val="1200"/>
              </a:spcBef>
              <a:spcAft>
                <a:spcPts val="0"/>
              </a:spcAft>
              <a:buClr>
                <a:srgbClr val="555555"/>
              </a:buClr>
              <a:buSzPts val="1800"/>
              <a:buChar char="-"/>
            </a:pPr>
            <a:r>
              <a:rPr lang="en" sz="1800">
                <a:solidFill>
                  <a:srgbClr val="555555"/>
                </a:solidFill>
              </a:rPr>
              <a:t>Difficult to find right hyperparameter (weight decay coefficient λ)</a:t>
            </a:r>
            <a:endParaRPr sz="1800">
              <a:solidFill>
                <a:srgbClr val="555555"/>
              </a:solidFill>
            </a:endParaRPr>
          </a:p>
          <a:p>
            <a:pPr indent="-342900" lvl="0" marL="457200" rtl="0" algn="l">
              <a:lnSpc>
                <a:spcPct val="115000"/>
              </a:lnSpc>
              <a:spcBef>
                <a:spcPts val="0"/>
              </a:spcBef>
              <a:spcAft>
                <a:spcPts val="0"/>
              </a:spcAft>
              <a:buClr>
                <a:srgbClr val="555555"/>
              </a:buClr>
              <a:buSzPts val="1800"/>
              <a:buChar char="-"/>
            </a:pPr>
            <a:r>
              <a:rPr lang="en" sz="1800">
                <a:solidFill>
                  <a:srgbClr val="555555"/>
                </a:solidFill>
              </a:rPr>
              <a:t>Increased computational complexity </a:t>
            </a:r>
            <a:endParaRPr sz="1800">
              <a:solidFill>
                <a:srgbClr val="555555"/>
              </a:solidFill>
            </a:endParaRPr>
          </a:p>
          <a:p>
            <a:pPr indent="-342900" lvl="0" marL="457200" rtl="0" algn="l">
              <a:lnSpc>
                <a:spcPct val="115000"/>
              </a:lnSpc>
              <a:spcBef>
                <a:spcPts val="0"/>
              </a:spcBef>
              <a:spcAft>
                <a:spcPts val="0"/>
              </a:spcAft>
              <a:buClr>
                <a:srgbClr val="555555"/>
              </a:buClr>
              <a:buSzPts val="1800"/>
              <a:buChar char="-"/>
            </a:pPr>
            <a:r>
              <a:rPr lang="en" sz="1800">
                <a:solidFill>
                  <a:srgbClr val="555555"/>
                </a:solidFill>
              </a:rPr>
              <a:t>Does not account for bias</a:t>
            </a:r>
            <a:endParaRPr sz="1800">
              <a:solidFill>
                <a:srgbClr val="555555"/>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0"/>
              </a:spcAft>
              <a:buNone/>
            </a:pPr>
            <a:r>
              <a:t/>
            </a:r>
            <a:endParaRPr sz="1800">
              <a:solidFill>
                <a:schemeClr val="dk2"/>
              </a:solidFill>
            </a:endParaRPr>
          </a:p>
          <a:p>
            <a:pPr indent="0" lvl="0" marL="0" rtl="0" algn="l">
              <a:lnSpc>
                <a:spcPct val="115000"/>
              </a:lnSpc>
              <a:spcBef>
                <a:spcPts val="1200"/>
              </a:spcBef>
              <a:spcAft>
                <a:spcPts val="1200"/>
              </a:spcAft>
              <a:buNone/>
            </a:pPr>
            <a:r>
              <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 name="Shape 60"/>
        <p:cNvGrpSpPr/>
        <p:nvPr/>
      </p:nvGrpSpPr>
      <p:grpSpPr>
        <a:xfrm>
          <a:off x="0" y="0"/>
          <a:ext cx="0" cy="0"/>
          <a:chOff x="0" y="0"/>
          <a:chExt cx="0" cy="0"/>
        </a:xfrm>
      </p:grpSpPr>
      <p:graphicFrame>
        <p:nvGraphicFramePr>
          <p:cNvPr id="61" name="Google Shape;61;p14"/>
          <p:cNvGraphicFramePr/>
          <p:nvPr/>
        </p:nvGraphicFramePr>
        <p:xfrm>
          <a:off x="194650" y="277350"/>
          <a:ext cx="3000000" cy="3000000"/>
        </p:xfrm>
        <a:graphic>
          <a:graphicData uri="http://schemas.openxmlformats.org/drawingml/2006/table">
            <a:tbl>
              <a:tblPr>
                <a:noFill/>
                <a:tableStyleId>{924F2B8A-70A3-49B6-955B-503FEB30D837}</a:tableStyleId>
              </a:tblPr>
              <a:tblGrid>
                <a:gridCol w="3894400"/>
                <a:gridCol w="3420950"/>
              </a:tblGrid>
              <a:tr h="289375">
                <a:tc>
                  <a:txBody>
                    <a:bodyPr/>
                    <a:lstStyle/>
                    <a:p>
                      <a:pPr indent="0" lvl="0" marL="0" rtl="0" algn="l">
                        <a:spcBef>
                          <a:spcPts val="0"/>
                        </a:spcBef>
                        <a:spcAft>
                          <a:spcPts val="0"/>
                        </a:spcAft>
                        <a:buNone/>
                      </a:pPr>
                      <a:r>
                        <a:rPr lang="en" sz="1200"/>
                        <a:t>Topic </a:t>
                      </a:r>
                      <a:endParaRPr sz="1200"/>
                    </a:p>
                  </a:txBody>
                  <a:tcPr marT="91425" marB="91425" marR="91425" marL="91425">
                    <a:solidFill>
                      <a:srgbClr val="D9D9D9"/>
                    </a:solidFill>
                  </a:tcPr>
                </a:tc>
                <a:tc>
                  <a:txBody>
                    <a:bodyPr/>
                    <a:lstStyle/>
                    <a:p>
                      <a:pPr indent="0" lvl="0" marL="0" rtl="0" algn="l">
                        <a:spcBef>
                          <a:spcPts val="0"/>
                        </a:spcBef>
                        <a:spcAft>
                          <a:spcPts val="0"/>
                        </a:spcAft>
                        <a:buNone/>
                      </a:pPr>
                      <a:r>
                        <a:rPr lang="en" sz="1200"/>
                        <a:t>Who</a:t>
                      </a:r>
                      <a:endParaRPr sz="1200"/>
                    </a:p>
                  </a:txBody>
                  <a:tcPr marT="91425" marB="91425" marR="91425" marL="91425">
                    <a:solidFill>
                      <a:srgbClr val="D9D9D9"/>
                    </a:solidFill>
                  </a:tcPr>
                </a:tc>
              </a:tr>
              <a:tr h="289375">
                <a:tc>
                  <a:txBody>
                    <a:bodyPr/>
                    <a:lstStyle/>
                    <a:p>
                      <a:pPr indent="0" lvl="0" marL="0" rtl="0" algn="l">
                        <a:spcBef>
                          <a:spcPts val="0"/>
                        </a:spcBef>
                        <a:spcAft>
                          <a:spcPts val="0"/>
                        </a:spcAft>
                        <a:buNone/>
                      </a:pPr>
                      <a:r>
                        <a:rPr lang="en" sz="1200"/>
                        <a:t>Intro Neural networks</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Han</a:t>
                      </a:r>
                      <a:endParaRPr sz="1200"/>
                    </a:p>
                  </a:txBody>
                  <a:tcPr marT="91425" marB="91425" marR="91425" marL="91425">
                    <a:lnB cap="flat" cmpd="sng" w="9525">
                      <a:solidFill>
                        <a:srgbClr val="9E9E9E"/>
                      </a:solidFill>
                      <a:prstDash val="solid"/>
                      <a:round/>
                      <a:headEnd len="sm" w="sm" type="none"/>
                      <a:tailEnd len="sm" w="sm" type="none"/>
                    </a:lnB>
                  </a:tcPr>
                </a:tc>
              </a:tr>
              <a:tr h="289375">
                <a:tc>
                  <a:txBody>
                    <a:bodyPr/>
                    <a:lstStyle/>
                    <a:p>
                      <a:pPr indent="0" lvl="0" marL="0" rtl="0" algn="l">
                        <a:spcBef>
                          <a:spcPts val="0"/>
                        </a:spcBef>
                        <a:spcAft>
                          <a:spcPts val="0"/>
                        </a:spcAft>
                        <a:buNone/>
                      </a:pPr>
                      <a:r>
                        <a:rPr lang="en" sz="1200"/>
                        <a:t>Training NNs</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Felipe</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9375">
                <a:tc>
                  <a:txBody>
                    <a:bodyPr/>
                    <a:lstStyle/>
                    <a:p>
                      <a:pPr indent="0" lvl="0" marL="0" rtl="0" algn="l">
                        <a:spcBef>
                          <a:spcPts val="0"/>
                        </a:spcBef>
                        <a:spcAft>
                          <a:spcPts val="0"/>
                        </a:spcAft>
                        <a:buNone/>
                      </a:pPr>
                      <a:r>
                        <a:rPr lang="en" sz="1200"/>
                        <a:t>Intro regularization </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Maya</a:t>
                      </a:r>
                      <a:endParaRPr sz="1200"/>
                    </a:p>
                  </a:txBody>
                  <a:tcPr marT="91425" marB="91425" marR="91425" marL="91425">
                    <a:lnT cap="flat" cmpd="sng" w="9525">
                      <a:solidFill>
                        <a:srgbClr val="9E9E9E"/>
                      </a:solidFill>
                      <a:prstDash val="solid"/>
                      <a:round/>
                      <a:headEnd len="sm" w="sm" type="none"/>
                      <a:tailEnd len="sm" w="sm" type="none"/>
                    </a:lnT>
                  </a:tcPr>
                </a:tc>
              </a:tr>
              <a:tr h="289375">
                <a:tc>
                  <a:txBody>
                    <a:bodyPr/>
                    <a:lstStyle/>
                    <a:p>
                      <a:pPr indent="0" lvl="0" marL="0" rtl="0" algn="l">
                        <a:spcBef>
                          <a:spcPts val="0"/>
                        </a:spcBef>
                        <a:spcAft>
                          <a:spcPts val="0"/>
                        </a:spcAft>
                        <a:buNone/>
                      </a:pPr>
                      <a:r>
                        <a:rPr lang="en" sz="1200">
                          <a:solidFill>
                            <a:schemeClr val="dk1"/>
                          </a:solidFill>
                        </a:rPr>
                        <a:t>Regularization techniques</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Shea</a:t>
                      </a:r>
                      <a:endParaRPr sz="1200">
                        <a:solidFill>
                          <a:schemeClr val="dk1"/>
                        </a:solidFill>
                      </a:endParaRPr>
                    </a:p>
                  </a:txBody>
                  <a:tcPr marT="91425" marB="91425" marR="91425" marL="91425"/>
                </a:tc>
              </a:tr>
              <a:tr h="289375">
                <a:tc>
                  <a:txBody>
                    <a:bodyPr/>
                    <a:lstStyle/>
                    <a:p>
                      <a:pPr indent="0" lvl="0" marL="0" rtl="0" algn="l">
                        <a:spcBef>
                          <a:spcPts val="0"/>
                        </a:spcBef>
                        <a:spcAft>
                          <a:spcPts val="0"/>
                        </a:spcAft>
                        <a:buNone/>
                      </a:pPr>
                      <a:r>
                        <a:rPr lang="en" sz="1200"/>
                        <a:t>Regularization Techniques LASSO and Elastic Net</a:t>
                      </a:r>
                      <a:endParaRPr sz="1200"/>
                    </a:p>
                  </a:txBody>
                  <a:tcPr marT="91425" marB="91425" marR="91425" marL="91425"/>
                </a:tc>
                <a:tc>
                  <a:txBody>
                    <a:bodyPr/>
                    <a:lstStyle/>
                    <a:p>
                      <a:pPr indent="0" lvl="0" marL="0" rtl="0" algn="l">
                        <a:spcBef>
                          <a:spcPts val="0"/>
                        </a:spcBef>
                        <a:spcAft>
                          <a:spcPts val="0"/>
                        </a:spcAft>
                        <a:buNone/>
                      </a:pPr>
                      <a:r>
                        <a:rPr lang="en" sz="1200"/>
                        <a:t>Maya</a:t>
                      </a:r>
                      <a:endParaRPr sz="1200"/>
                    </a:p>
                  </a:txBody>
                  <a:tcPr marT="91425" marB="91425" marR="91425" marL="91425"/>
                </a:tc>
              </a:tr>
              <a:tr h="289375">
                <a:tc>
                  <a:txBody>
                    <a:bodyPr/>
                    <a:lstStyle/>
                    <a:p>
                      <a:pPr indent="0" lvl="0" marL="0" rtl="0" algn="l">
                        <a:spcBef>
                          <a:spcPts val="0"/>
                        </a:spcBef>
                        <a:spcAft>
                          <a:spcPts val="0"/>
                        </a:spcAft>
                        <a:buNone/>
                      </a:pPr>
                      <a:r>
                        <a:rPr lang="en" sz="1200">
                          <a:solidFill>
                            <a:schemeClr val="accent1"/>
                          </a:solidFill>
                        </a:rPr>
                        <a:t>MPWD Example</a:t>
                      </a:r>
                      <a:endParaRPr sz="1200">
                        <a:solidFill>
                          <a:schemeClr val="accen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Meghan</a:t>
                      </a:r>
                      <a:endParaRPr sz="1200"/>
                    </a:p>
                  </a:txBody>
                  <a:tcPr marT="91425" marB="91425" marR="91425" marL="91425"/>
                </a:tc>
              </a:tr>
              <a:tr h="289375">
                <a:tc>
                  <a:txBody>
                    <a:bodyPr/>
                    <a:lstStyle/>
                    <a:p>
                      <a:pPr indent="0" lvl="0" marL="0" rtl="0" algn="l">
                        <a:spcBef>
                          <a:spcPts val="0"/>
                        </a:spcBef>
                        <a:spcAft>
                          <a:spcPts val="0"/>
                        </a:spcAft>
                        <a:buNone/>
                      </a:pPr>
                      <a:r>
                        <a:rPr lang="en" sz="1200"/>
                        <a:t>Pros and cons (NN, Lasso, EN, </a:t>
                      </a:r>
                      <a:r>
                        <a:rPr lang="en" sz="1200">
                          <a:solidFill>
                            <a:schemeClr val="accent1"/>
                          </a:solidFill>
                        </a:rPr>
                        <a:t>Mult. Perceptron</a:t>
                      </a:r>
                      <a:r>
                        <a:rPr lang="en" sz="1200"/>
                        <a:t>) </a:t>
                      </a:r>
                      <a:endParaRPr sz="1200"/>
                    </a:p>
                  </a:txBody>
                  <a:tcPr marT="91425" marB="91425" marR="91425" marL="91425"/>
                </a:tc>
                <a:tc>
                  <a:txBody>
                    <a:bodyPr/>
                    <a:lstStyle/>
                    <a:p>
                      <a:pPr indent="0" lvl="0" marL="0" rtl="0" algn="l">
                        <a:spcBef>
                          <a:spcPts val="0"/>
                        </a:spcBef>
                        <a:spcAft>
                          <a:spcPts val="0"/>
                        </a:spcAft>
                        <a:buNone/>
                      </a:pPr>
                      <a:r>
                        <a:rPr lang="en" sz="1200"/>
                        <a:t>Shea, Han</a:t>
                      </a:r>
                      <a:endParaRPr sz="1200"/>
                    </a:p>
                  </a:txBody>
                  <a:tcPr marT="91425" marB="91425" marR="91425" marL="91425"/>
                </a:tc>
              </a:tr>
              <a:tr h="289375">
                <a:tc>
                  <a:txBody>
                    <a:bodyPr/>
                    <a:lstStyle/>
                    <a:p>
                      <a:pPr indent="0" lvl="0" marL="0" rtl="0" algn="l">
                        <a:spcBef>
                          <a:spcPts val="0"/>
                        </a:spcBef>
                        <a:spcAft>
                          <a:spcPts val="0"/>
                        </a:spcAft>
                        <a:buNone/>
                      </a:pPr>
                      <a:r>
                        <a:rPr lang="en" sz="1200"/>
                        <a:t>Application NN </a:t>
                      </a:r>
                      <a:endParaRPr sz="1200"/>
                    </a:p>
                  </a:txBody>
                  <a:tcPr marT="91425" marB="91425" marR="91425" marL="91425"/>
                </a:tc>
                <a:tc>
                  <a:txBody>
                    <a:bodyPr/>
                    <a:lstStyle/>
                    <a:p>
                      <a:pPr indent="0" lvl="0" marL="0" rtl="0" algn="l">
                        <a:spcBef>
                          <a:spcPts val="0"/>
                        </a:spcBef>
                        <a:spcAft>
                          <a:spcPts val="0"/>
                        </a:spcAft>
                        <a:buNone/>
                      </a:pPr>
                      <a:r>
                        <a:rPr lang="en" sz="1200"/>
                        <a:t>Felipe</a:t>
                      </a:r>
                      <a:endParaRPr sz="1200"/>
                    </a:p>
                  </a:txBody>
                  <a:tcPr marT="91425" marB="91425" marR="91425" marL="91425"/>
                </a:tc>
              </a:tr>
              <a:tr h="289375">
                <a:tc>
                  <a:txBody>
                    <a:bodyPr/>
                    <a:lstStyle/>
                    <a:p>
                      <a:pPr indent="0" lvl="0" marL="0" rtl="0" algn="l">
                        <a:spcBef>
                          <a:spcPts val="0"/>
                        </a:spcBef>
                        <a:spcAft>
                          <a:spcPts val="0"/>
                        </a:spcAft>
                        <a:buNone/>
                      </a:pPr>
                      <a:r>
                        <a:rPr lang="en" sz="1200"/>
                        <a:t>Application Lasso/EN </a:t>
                      </a:r>
                      <a:endParaRPr sz="1200"/>
                    </a:p>
                  </a:txBody>
                  <a:tcPr marT="91425" marB="91425" marR="91425" marL="91425"/>
                </a:tc>
                <a:tc>
                  <a:txBody>
                    <a:bodyPr/>
                    <a:lstStyle/>
                    <a:p>
                      <a:pPr indent="0" lvl="0" marL="0" rtl="0" algn="l">
                        <a:spcBef>
                          <a:spcPts val="0"/>
                        </a:spcBef>
                        <a:spcAft>
                          <a:spcPts val="0"/>
                        </a:spcAft>
                        <a:buNone/>
                      </a:pPr>
                      <a:r>
                        <a:rPr lang="en" sz="1200"/>
                        <a:t>Maya</a:t>
                      </a:r>
                      <a:endParaRPr sz="1200"/>
                    </a:p>
                  </a:txBody>
                  <a:tcPr marT="91425" marB="91425" marR="91425" marL="91425"/>
                </a:tc>
              </a:tr>
              <a:tr h="289375">
                <a:tc>
                  <a:txBody>
                    <a:bodyPr/>
                    <a:lstStyle/>
                    <a:p>
                      <a:pPr indent="0" lvl="0" marL="0" rtl="0" algn="l">
                        <a:spcBef>
                          <a:spcPts val="0"/>
                        </a:spcBef>
                        <a:spcAft>
                          <a:spcPts val="0"/>
                        </a:spcAft>
                        <a:buNone/>
                      </a:pPr>
                      <a:r>
                        <a:rPr lang="en" sz="1200"/>
                        <a:t>Application </a:t>
                      </a:r>
                      <a:r>
                        <a:rPr lang="en" sz="1200">
                          <a:solidFill>
                            <a:schemeClr val="accent1"/>
                          </a:solidFill>
                        </a:rPr>
                        <a:t>MPWD </a:t>
                      </a:r>
                      <a:endParaRPr sz="1200">
                        <a:solidFill>
                          <a:schemeClr val="accent1"/>
                        </a:solidFill>
                      </a:endParaRPr>
                    </a:p>
                  </a:txBody>
                  <a:tcPr marT="91425" marB="91425" marR="91425" marL="91425"/>
                </a:tc>
                <a:tc>
                  <a:txBody>
                    <a:bodyPr/>
                    <a:lstStyle/>
                    <a:p>
                      <a:pPr indent="0" lvl="0" marL="0" rtl="0" algn="l">
                        <a:spcBef>
                          <a:spcPts val="0"/>
                        </a:spcBef>
                        <a:spcAft>
                          <a:spcPts val="0"/>
                        </a:spcAft>
                        <a:buNone/>
                      </a:pPr>
                      <a:r>
                        <a:rPr lang="en" sz="1200"/>
                        <a:t>Meghan </a:t>
                      </a:r>
                      <a:endParaRPr sz="1200"/>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51575" y="58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1"/>
                </a:solidFill>
              </a:rPr>
              <a:t>Comparison of regularization techniques</a:t>
            </a:r>
            <a:endParaRPr b="1">
              <a:solidFill>
                <a:schemeClr val="accent1"/>
              </a:solidFill>
            </a:endParaRPr>
          </a:p>
        </p:txBody>
      </p:sp>
      <p:sp>
        <p:nvSpPr>
          <p:cNvPr id="269" name="Google Shape;269;p32"/>
          <p:cNvSpPr txBox="1"/>
          <p:nvPr/>
        </p:nvSpPr>
        <p:spPr>
          <a:xfrm>
            <a:off x="930363" y="656950"/>
            <a:ext cx="3795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dk1"/>
                </a:solidFill>
              </a:rPr>
              <a:t>LASSO</a:t>
            </a:r>
            <a:endParaRPr b="1" sz="2000" u="sng">
              <a:solidFill>
                <a:schemeClr val="dk1"/>
              </a:solidFill>
            </a:endParaRPr>
          </a:p>
          <a:p>
            <a:pPr indent="0" lvl="0" marL="0" rtl="0" algn="l">
              <a:spcBef>
                <a:spcPts val="0"/>
              </a:spcBef>
              <a:spcAft>
                <a:spcPts val="0"/>
              </a:spcAft>
              <a:buNone/>
            </a:pPr>
            <a:r>
              <a:rPr lang="en" sz="1600">
                <a:solidFill>
                  <a:srgbClr val="38761D"/>
                </a:solidFill>
              </a:rPr>
              <a:t>Suitable for high-dimensional data</a:t>
            </a:r>
            <a:endParaRPr sz="1600">
              <a:solidFill>
                <a:srgbClr val="38761D"/>
              </a:solidFill>
            </a:endParaRPr>
          </a:p>
          <a:p>
            <a:pPr indent="0" lvl="0" marL="0" rtl="0" algn="l">
              <a:spcBef>
                <a:spcPts val="0"/>
              </a:spcBef>
              <a:spcAft>
                <a:spcPts val="0"/>
              </a:spcAft>
              <a:buNone/>
            </a:pPr>
            <a:r>
              <a:rPr lang="en" sz="1600">
                <a:solidFill>
                  <a:srgbClr val="38761D"/>
                </a:solidFill>
              </a:rPr>
              <a:t>(chooses the most important data)</a:t>
            </a:r>
            <a:endParaRPr sz="1600">
              <a:solidFill>
                <a:srgbClr val="38761D"/>
              </a:solidFill>
            </a:endParaRPr>
          </a:p>
          <a:p>
            <a:pPr indent="0" lvl="0" marL="0" rtl="0" algn="l">
              <a:spcBef>
                <a:spcPts val="0"/>
              </a:spcBef>
              <a:spcAft>
                <a:spcPts val="0"/>
              </a:spcAft>
              <a:buNone/>
            </a:pPr>
            <a:r>
              <a:rPr lang="en" sz="1600">
                <a:solidFill>
                  <a:srgbClr val="CC0000"/>
                </a:solidFill>
              </a:rPr>
              <a:t>Not well-suited for datasets with correlated features</a:t>
            </a:r>
            <a:endParaRPr sz="1600">
              <a:solidFill>
                <a:srgbClr val="CC0000"/>
              </a:solidFill>
            </a:endParaRPr>
          </a:p>
          <a:p>
            <a:pPr indent="0" lvl="0" marL="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rPr b="1" lang="en" sz="2000" u="sng">
                <a:solidFill>
                  <a:schemeClr val="dk1"/>
                </a:solidFill>
              </a:rPr>
              <a:t>Elastic Net</a:t>
            </a:r>
            <a:endParaRPr b="1" sz="2000" u="sng">
              <a:solidFill>
                <a:schemeClr val="dk1"/>
              </a:solidFill>
            </a:endParaRPr>
          </a:p>
          <a:p>
            <a:pPr indent="0" lvl="0" marL="0" rtl="0" algn="l">
              <a:spcBef>
                <a:spcPts val="0"/>
              </a:spcBef>
              <a:spcAft>
                <a:spcPts val="0"/>
              </a:spcAft>
              <a:buNone/>
            </a:pPr>
            <a:r>
              <a:rPr lang="en" sz="1600">
                <a:solidFill>
                  <a:srgbClr val="38761D"/>
                </a:solidFill>
              </a:rPr>
              <a:t>Can handle highly correlated sets</a:t>
            </a:r>
            <a:endParaRPr sz="1600">
              <a:solidFill>
                <a:srgbClr val="38761D"/>
              </a:solidFill>
            </a:endParaRPr>
          </a:p>
          <a:p>
            <a:pPr indent="0" lvl="0" marL="0" rtl="0" algn="l">
              <a:spcBef>
                <a:spcPts val="0"/>
              </a:spcBef>
              <a:spcAft>
                <a:spcPts val="0"/>
              </a:spcAft>
              <a:buNone/>
            </a:pPr>
            <a:r>
              <a:rPr lang="en" sz="1600">
                <a:solidFill>
                  <a:srgbClr val="38761D"/>
                </a:solidFill>
              </a:rPr>
              <a:t>(even </a:t>
            </a:r>
            <a:r>
              <a:rPr lang="en" sz="1600">
                <a:solidFill>
                  <a:srgbClr val="38761D"/>
                </a:solidFill>
              </a:rPr>
              <a:t>collinearity</a:t>
            </a:r>
            <a:r>
              <a:rPr lang="en" sz="1600">
                <a:solidFill>
                  <a:srgbClr val="38761D"/>
                </a:solidFill>
              </a:rPr>
              <a:t>)</a:t>
            </a:r>
            <a:endParaRPr sz="1600">
              <a:solidFill>
                <a:srgbClr val="38761D"/>
              </a:solidFill>
            </a:endParaRPr>
          </a:p>
          <a:p>
            <a:pPr indent="0" lvl="0" marL="0" rtl="0" algn="l">
              <a:spcBef>
                <a:spcPts val="0"/>
              </a:spcBef>
              <a:spcAft>
                <a:spcPts val="0"/>
              </a:spcAft>
              <a:buNone/>
            </a:pPr>
            <a:r>
              <a:rPr lang="en" sz="1600">
                <a:solidFill>
                  <a:srgbClr val="CC0000"/>
                </a:solidFill>
              </a:rPr>
              <a:t>High computational cost</a:t>
            </a:r>
            <a:endParaRPr sz="1600">
              <a:solidFill>
                <a:srgbClr val="CC0000"/>
              </a:solidFill>
            </a:endParaRPr>
          </a:p>
          <a:p>
            <a:pPr indent="0" lvl="0" marL="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rPr b="1" lang="en" sz="2000" u="sng">
                <a:solidFill>
                  <a:schemeClr val="dk1"/>
                </a:solidFill>
              </a:rPr>
              <a:t>Early stopping</a:t>
            </a:r>
            <a:endParaRPr b="1" sz="2000" u="sng">
              <a:solidFill>
                <a:schemeClr val="dk1"/>
              </a:solidFill>
            </a:endParaRPr>
          </a:p>
          <a:p>
            <a:pPr indent="0" lvl="0" marL="0" rtl="0" algn="l">
              <a:spcBef>
                <a:spcPts val="0"/>
              </a:spcBef>
              <a:spcAft>
                <a:spcPts val="0"/>
              </a:spcAft>
              <a:buNone/>
            </a:pPr>
            <a:r>
              <a:rPr lang="en" sz="1600">
                <a:solidFill>
                  <a:srgbClr val="38761D"/>
                </a:solidFill>
              </a:rPr>
              <a:t>Prevents memorization</a:t>
            </a:r>
            <a:endParaRPr sz="1600">
              <a:solidFill>
                <a:srgbClr val="38761D"/>
              </a:solidFill>
            </a:endParaRPr>
          </a:p>
          <a:p>
            <a:pPr indent="0" lvl="0" marL="0" rtl="0" algn="l">
              <a:spcBef>
                <a:spcPts val="0"/>
              </a:spcBef>
              <a:spcAft>
                <a:spcPts val="0"/>
              </a:spcAft>
              <a:buNone/>
            </a:pPr>
            <a:r>
              <a:rPr lang="en" sz="1600">
                <a:solidFill>
                  <a:srgbClr val="38761D"/>
                </a:solidFill>
              </a:rPr>
              <a:t>(better generalization)</a:t>
            </a:r>
            <a:endParaRPr sz="1600">
              <a:solidFill>
                <a:srgbClr val="38761D"/>
              </a:solidFill>
            </a:endParaRPr>
          </a:p>
          <a:p>
            <a:pPr indent="0" lvl="0" marL="0" rtl="0" algn="l">
              <a:spcBef>
                <a:spcPts val="0"/>
              </a:spcBef>
              <a:spcAft>
                <a:spcPts val="0"/>
              </a:spcAft>
              <a:buNone/>
            </a:pPr>
            <a:r>
              <a:rPr lang="en" sz="1600">
                <a:solidFill>
                  <a:srgbClr val="CC0000"/>
                </a:solidFill>
              </a:rPr>
              <a:t>Risk of premature stopping</a:t>
            </a:r>
            <a:endParaRPr sz="1600">
              <a:solidFill>
                <a:srgbClr val="CC0000"/>
              </a:solidFill>
            </a:endParaRPr>
          </a:p>
          <a:p>
            <a:pPr indent="0" lvl="0" marL="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t/>
            </a:r>
            <a:endParaRPr sz="1700">
              <a:solidFill>
                <a:schemeClr val="dk2"/>
              </a:solidFill>
            </a:endParaRPr>
          </a:p>
        </p:txBody>
      </p:sp>
      <p:sp>
        <p:nvSpPr>
          <p:cNvPr id="270" name="Google Shape;270;p32"/>
          <p:cNvSpPr txBox="1"/>
          <p:nvPr/>
        </p:nvSpPr>
        <p:spPr>
          <a:xfrm>
            <a:off x="5126075" y="656950"/>
            <a:ext cx="32937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u="sng">
                <a:solidFill>
                  <a:schemeClr val="dk1"/>
                </a:solidFill>
              </a:rPr>
              <a:t>Noise Addition</a:t>
            </a:r>
            <a:endParaRPr b="1" sz="2000" u="sng">
              <a:solidFill>
                <a:schemeClr val="dk1"/>
              </a:solidFill>
            </a:endParaRPr>
          </a:p>
          <a:p>
            <a:pPr indent="0" lvl="0" marL="0" rtl="0" algn="l">
              <a:spcBef>
                <a:spcPts val="0"/>
              </a:spcBef>
              <a:spcAft>
                <a:spcPts val="0"/>
              </a:spcAft>
              <a:buNone/>
            </a:pPr>
            <a:r>
              <a:rPr lang="en" sz="1600">
                <a:solidFill>
                  <a:srgbClr val="38761D"/>
                </a:solidFill>
              </a:rPr>
              <a:t>Prepared model for noisy real world data (audio, image, etc.)</a:t>
            </a:r>
            <a:endParaRPr sz="1600">
              <a:solidFill>
                <a:srgbClr val="38761D"/>
              </a:solidFill>
            </a:endParaRPr>
          </a:p>
          <a:p>
            <a:pPr indent="0" lvl="0" marL="0" rtl="0" algn="l">
              <a:spcBef>
                <a:spcPts val="0"/>
              </a:spcBef>
              <a:spcAft>
                <a:spcPts val="0"/>
              </a:spcAft>
              <a:buNone/>
            </a:pPr>
            <a:r>
              <a:rPr lang="en" sz="1600">
                <a:solidFill>
                  <a:srgbClr val="CC0000"/>
                </a:solidFill>
              </a:rPr>
              <a:t>Longer time to converge to solution</a:t>
            </a:r>
            <a:endParaRPr sz="1600">
              <a:solidFill>
                <a:srgbClr val="CC0000"/>
              </a:solidFill>
            </a:endParaRPr>
          </a:p>
          <a:p>
            <a:pPr indent="0" lvl="0" marL="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rPr b="1" lang="en" sz="2000" u="sng">
                <a:solidFill>
                  <a:schemeClr val="dk1"/>
                </a:solidFill>
              </a:rPr>
              <a:t>Data augmentation</a:t>
            </a:r>
            <a:endParaRPr b="1" sz="2000" u="sng">
              <a:solidFill>
                <a:schemeClr val="dk1"/>
              </a:solidFill>
            </a:endParaRPr>
          </a:p>
          <a:p>
            <a:pPr indent="0" lvl="0" marL="0" rtl="0" algn="l">
              <a:spcBef>
                <a:spcPts val="0"/>
              </a:spcBef>
              <a:spcAft>
                <a:spcPts val="0"/>
              </a:spcAft>
              <a:buNone/>
            </a:pPr>
            <a:r>
              <a:rPr lang="en" sz="1600">
                <a:solidFill>
                  <a:srgbClr val="38761D"/>
                </a:solidFill>
              </a:rPr>
              <a:t>Good for when not enough data, especially comp. vision tasks</a:t>
            </a:r>
            <a:endParaRPr sz="1600">
              <a:solidFill>
                <a:srgbClr val="38761D"/>
              </a:solidFill>
            </a:endParaRPr>
          </a:p>
          <a:p>
            <a:pPr indent="0" lvl="0" marL="0" rtl="0" algn="l">
              <a:spcBef>
                <a:spcPts val="0"/>
              </a:spcBef>
              <a:spcAft>
                <a:spcPts val="0"/>
              </a:spcAft>
              <a:buNone/>
            </a:pPr>
            <a:r>
              <a:rPr lang="en" sz="1600">
                <a:solidFill>
                  <a:srgbClr val="CC0000"/>
                </a:solidFill>
              </a:rPr>
              <a:t>Risk of generating irrelevant data</a:t>
            </a:r>
            <a:endParaRPr sz="1600">
              <a:solidFill>
                <a:srgbClr val="CC0000"/>
              </a:solidFill>
            </a:endParaRPr>
          </a:p>
          <a:p>
            <a:pPr indent="0" lvl="0" marL="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rPr b="1" lang="en" sz="2000" u="sng">
                <a:solidFill>
                  <a:schemeClr val="dk1"/>
                </a:solidFill>
              </a:rPr>
              <a:t>Dropout</a:t>
            </a:r>
            <a:endParaRPr b="1" sz="2000" u="sng">
              <a:solidFill>
                <a:schemeClr val="dk1"/>
              </a:solidFill>
            </a:endParaRPr>
          </a:p>
          <a:p>
            <a:pPr indent="0" lvl="0" marL="0" rtl="0" algn="l">
              <a:spcBef>
                <a:spcPts val="0"/>
              </a:spcBef>
              <a:spcAft>
                <a:spcPts val="0"/>
              </a:spcAft>
              <a:buNone/>
            </a:pPr>
            <a:r>
              <a:rPr lang="en" sz="1600">
                <a:solidFill>
                  <a:srgbClr val="38761D"/>
                </a:solidFill>
              </a:rPr>
              <a:t>Prevents too much relying of neurons to one another</a:t>
            </a:r>
            <a:endParaRPr sz="1600">
              <a:solidFill>
                <a:srgbClr val="38761D"/>
              </a:solidFill>
            </a:endParaRPr>
          </a:p>
          <a:p>
            <a:pPr indent="0" lvl="0" marL="0" rtl="0" algn="l">
              <a:spcBef>
                <a:spcPts val="0"/>
              </a:spcBef>
              <a:spcAft>
                <a:spcPts val="0"/>
              </a:spcAft>
              <a:buNone/>
            </a:pPr>
            <a:r>
              <a:rPr lang="en" sz="1600">
                <a:solidFill>
                  <a:srgbClr val="CC0000"/>
                </a:solidFill>
              </a:rPr>
              <a:t>Incompatible with crucial layers</a:t>
            </a:r>
            <a:endParaRPr sz="1700">
              <a:solidFill>
                <a:schemeClr val="dk2"/>
              </a:solidFill>
            </a:endParaRPr>
          </a:p>
        </p:txBody>
      </p:sp>
      <p:pic>
        <p:nvPicPr>
          <p:cNvPr id="271" name="Google Shape;271;p32"/>
          <p:cNvPicPr preferRelativeResize="0"/>
          <p:nvPr/>
        </p:nvPicPr>
        <p:blipFill>
          <a:blip r:embed="rId3">
            <a:alphaModFix/>
          </a:blip>
          <a:stretch>
            <a:fillRect/>
          </a:stretch>
        </p:blipFill>
        <p:spPr>
          <a:xfrm>
            <a:off x="4557213" y="3512700"/>
            <a:ext cx="508401" cy="508401"/>
          </a:xfrm>
          <a:prstGeom prst="rect">
            <a:avLst/>
          </a:prstGeom>
          <a:noFill/>
          <a:ln>
            <a:noFill/>
          </a:ln>
        </p:spPr>
      </p:pic>
      <p:pic>
        <p:nvPicPr>
          <p:cNvPr id="272" name="Google Shape;272;p32"/>
          <p:cNvPicPr preferRelativeResize="0"/>
          <p:nvPr/>
        </p:nvPicPr>
        <p:blipFill>
          <a:blip r:embed="rId4">
            <a:alphaModFix/>
          </a:blip>
          <a:stretch>
            <a:fillRect/>
          </a:stretch>
        </p:blipFill>
        <p:spPr>
          <a:xfrm>
            <a:off x="352775" y="3512700"/>
            <a:ext cx="508401" cy="508401"/>
          </a:xfrm>
          <a:prstGeom prst="rect">
            <a:avLst/>
          </a:prstGeom>
          <a:noFill/>
          <a:ln>
            <a:noFill/>
          </a:ln>
        </p:spPr>
      </p:pic>
      <p:pic>
        <p:nvPicPr>
          <p:cNvPr id="273" name="Google Shape;273;p32"/>
          <p:cNvPicPr preferRelativeResize="0"/>
          <p:nvPr/>
        </p:nvPicPr>
        <p:blipFill>
          <a:blip r:embed="rId5">
            <a:alphaModFix/>
          </a:blip>
          <a:stretch>
            <a:fillRect/>
          </a:stretch>
        </p:blipFill>
        <p:spPr>
          <a:xfrm rot="2060691">
            <a:off x="310870" y="2178758"/>
            <a:ext cx="592159" cy="592159"/>
          </a:xfrm>
          <a:prstGeom prst="rect">
            <a:avLst/>
          </a:prstGeom>
          <a:noFill/>
          <a:ln>
            <a:noFill/>
          </a:ln>
        </p:spPr>
      </p:pic>
      <p:pic>
        <p:nvPicPr>
          <p:cNvPr id="274" name="Google Shape;274;p32"/>
          <p:cNvPicPr preferRelativeResize="0"/>
          <p:nvPr/>
        </p:nvPicPr>
        <p:blipFill>
          <a:blip r:embed="rId6">
            <a:alphaModFix/>
          </a:blip>
          <a:stretch>
            <a:fillRect/>
          </a:stretch>
        </p:blipFill>
        <p:spPr>
          <a:xfrm>
            <a:off x="435525" y="817100"/>
            <a:ext cx="434400" cy="434400"/>
          </a:xfrm>
          <a:prstGeom prst="rect">
            <a:avLst/>
          </a:prstGeom>
          <a:noFill/>
          <a:ln>
            <a:noFill/>
          </a:ln>
        </p:spPr>
      </p:pic>
      <p:pic>
        <p:nvPicPr>
          <p:cNvPr id="275" name="Google Shape;275;p32"/>
          <p:cNvPicPr preferRelativeResize="0"/>
          <p:nvPr/>
        </p:nvPicPr>
        <p:blipFill>
          <a:blip r:embed="rId7">
            <a:alphaModFix/>
          </a:blip>
          <a:stretch>
            <a:fillRect/>
          </a:stretch>
        </p:blipFill>
        <p:spPr>
          <a:xfrm>
            <a:off x="4557225" y="780100"/>
            <a:ext cx="508401" cy="508401"/>
          </a:xfrm>
          <a:prstGeom prst="rect">
            <a:avLst/>
          </a:prstGeom>
          <a:noFill/>
          <a:ln>
            <a:noFill/>
          </a:ln>
        </p:spPr>
      </p:pic>
      <p:pic>
        <p:nvPicPr>
          <p:cNvPr id="276" name="Google Shape;276;p32"/>
          <p:cNvPicPr preferRelativeResize="0"/>
          <p:nvPr/>
        </p:nvPicPr>
        <p:blipFill>
          <a:blip r:embed="rId8">
            <a:alphaModFix/>
          </a:blip>
          <a:stretch>
            <a:fillRect/>
          </a:stretch>
        </p:blipFill>
        <p:spPr>
          <a:xfrm>
            <a:off x="4557225" y="2220650"/>
            <a:ext cx="508401" cy="508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3"/>
          <p:cNvPicPr preferRelativeResize="0"/>
          <p:nvPr/>
        </p:nvPicPr>
        <p:blipFill>
          <a:blip r:embed="rId3">
            <a:alphaModFix/>
          </a:blip>
          <a:stretch>
            <a:fillRect/>
          </a:stretch>
        </p:blipFill>
        <p:spPr>
          <a:xfrm>
            <a:off x="4851925" y="1923925"/>
            <a:ext cx="4149099" cy="3219576"/>
          </a:xfrm>
          <a:prstGeom prst="rect">
            <a:avLst/>
          </a:prstGeom>
          <a:noFill/>
          <a:ln>
            <a:noFill/>
          </a:ln>
        </p:spPr>
      </p:pic>
      <p:sp>
        <p:nvSpPr>
          <p:cNvPr id="282" name="Google Shape;282;p33"/>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a:t>
            </a:r>
            <a:r>
              <a:rPr lang="en"/>
              <a:t> of MLP with Weight Decay </a:t>
            </a:r>
            <a:endParaRPr/>
          </a:p>
        </p:txBody>
      </p:sp>
      <p:sp>
        <p:nvSpPr>
          <p:cNvPr id="283" name="Google Shape;283;p33"/>
          <p:cNvSpPr txBox="1"/>
          <p:nvPr>
            <p:ph idx="1" type="body"/>
          </p:nvPr>
        </p:nvSpPr>
        <p:spPr>
          <a:xfrm>
            <a:off x="311700" y="1076275"/>
            <a:ext cx="8520600" cy="166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Handwritten digit recognition</a:t>
            </a:r>
            <a:endParaRPr b="1"/>
          </a:p>
          <a:p>
            <a:pPr indent="-342900" lvl="0" marL="457200" rtl="0" algn="l">
              <a:spcBef>
                <a:spcPts val="1200"/>
              </a:spcBef>
              <a:spcAft>
                <a:spcPts val="0"/>
              </a:spcAft>
              <a:buSzPts val="1800"/>
              <a:buChar char="●"/>
            </a:pPr>
            <a:r>
              <a:rPr lang="en"/>
              <a:t>Handwritten digits have complex, non-linear patterns </a:t>
            </a:r>
            <a:endParaRPr/>
          </a:p>
          <a:p>
            <a:pPr indent="-317500" lvl="1" marL="914400" rtl="0" algn="l">
              <a:spcBef>
                <a:spcPts val="0"/>
              </a:spcBef>
              <a:spcAft>
                <a:spcPts val="0"/>
              </a:spcAft>
              <a:buSzPts val="1400"/>
              <a:buChar char="○"/>
            </a:pPr>
            <a:r>
              <a:rPr lang="en"/>
              <a:t>Hidden layers can capture these patterns </a:t>
            </a:r>
            <a:endParaRPr/>
          </a:p>
          <a:p>
            <a:pPr indent="-342900" lvl="0" marL="457200" rtl="0" algn="l">
              <a:spcBef>
                <a:spcPts val="0"/>
              </a:spcBef>
              <a:spcAft>
                <a:spcPts val="0"/>
              </a:spcAft>
              <a:buSzPts val="1800"/>
              <a:buChar char="●"/>
            </a:pPr>
            <a:r>
              <a:rPr lang="en"/>
              <a:t>Weight decay helps prevent overfitting of noisy patterns </a:t>
            </a:r>
            <a:endParaRPr/>
          </a:p>
        </p:txBody>
      </p:sp>
      <p:pic>
        <p:nvPicPr>
          <p:cNvPr id="284" name="Google Shape;284;p33"/>
          <p:cNvPicPr preferRelativeResize="0"/>
          <p:nvPr/>
        </p:nvPicPr>
        <p:blipFill>
          <a:blip r:embed="rId4">
            <a:alphaModFix/>
          </a:blip>
          <a:stretch>
            <a:fillRect/>
          </a:stretch>
        </p:blipFill>
        <p:spPr>
          <a:xfrm>
            <a:off x="644950" y="2731225"/>
            <a:ext cx="3543300" cy="2266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LASSO and Elastic Net</a:t>
            </a:r>
            <a:endParaRPr/>
          </a:p>
        </p:txBody>
      </p:sp>
      <p:sp>
        <p:nvSpPr>
          <p:cNvPr id="290" name="Google Shape;290;p34"/>
          <p:cNvSpPr txBox="1"/>
          <p:nvPr>
            <p:ph idx="1" type="body"/>
          </p:nvPr>
        </p:nvSpPr>
        <p:spPr>
          <a:xfrm>
            <a:off x="311700" y="1152475"/>
            <a:ext cx="47937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Immunological data has high dimensionality</a:t>
            </a:r>
            <a:endParaRPr sz="1600"/>
          </a:p>
          <a:p>
            <a:pPr indent="-330200" lvl="0" marL="457200" rtl="0" algn="l">
              <a:spcBef>
                <a:spcPts val="0"/>
              </a:spcBef>
              <a:spcAft>
                <a:spcPts val="0"/>
              </a:spcAft>
              <a:buSzPts val="1600"/>
              <a:buChar char="●"/>
            </a:pPr>
            <a:r>
              <a:rPr lang="en" sz="1600"/>
              <a:t>Regularization techniques such as LASSO and Elastic Net can help prevent overfitting with high </a:t>
            </a:r>
            <a:r>
              <a:rPr lang="en" sz="1600"/>
              <a:t>dimensional</a:t>
            </a:r>
            <a:r>
              <a:rPr lang="en" sz="1600"/>
              <a:t> datasets</a:t>
            </a:r>
            <a:endParaRPr sz="1600"/>
          </a:p>
          <a:p>
            <a:pPr indent="-317500" lvl="1" marL="914400" rtl="0" algn="l">
              <a:spcBef>
                <a:spcPts val="0"/>
              </a:spcBef>
              <a:spcAft>
                <a:spcPts val="0"/>
              </a:spcAft>
              <a:buSzPts val="1400"/>
              <a:buChar char="○"/>
            </a:pPr>
            <a:r>
              <a:rPr lang="en"/>
              <a:t>Penalizes cost function and makes the model more generalizable to new data</a:t>
            </a:r>
            <a:endParaRPr/>
          </a:p>
          <a:p>
            <a:pPr indent="-317500" lvl="1" marL="914400" rtl="0" algn="l">
              <a:spcBef>
                <a:spcPts val="0"/>
              </a:spcBef>
              <a:spcAft>
                <a:spcPts val="0"/>
              </a:spcAft>
              <a:buSzPts val="1400"/>
              <a:buChar char="○"/>
            </a:pPr>
            <a:r>
              <a:rPr lang="en"/>
              <a:t>Removes unnecessary features from the model to reduce complexity</a:t>
            </a:r>
            <a:endParaRPr/>
          </a:p>
          <a:p>
            <a:pPr indent="-317500" lvl="2" marL="1371600" rtl="0" algn="l">
              <a:spcBef>
                <a:spcPts val="0"/>
              </a:spcBef>
              <a:spcAft>
                <a:spcPts val="0"/>
              </a:spcAft>
              <a:buSzPts val="1400"/>
              <a:buChar char="■"/>
            </a:pPr>
            <a:r>
              <a:rPr lang="en"/>
              <a:t>Less complex often means a better neural network algorithm</a:t>
            </a:r>
            <a:endParaRPr/>
          </a:p>
          <a:p>
            <a:pPr indent="-317500" lvl="1" marL="914400" rtl="0" algn="l">
              <a:spcBef>
                <a:spcPts val="0"/>
              </a:spcBef>
              <a:spcAft>
                <a:spcPts val="0"/>
              </a:spcAft>
              <a:buSzPts val="1400"/>
              <a:buChar char="○"/>
            </a:pPr>
            <a:r>
              <a:rPr lang="en"/>
              <a:t>Makes model more interpretable for use on future datasets</a:t>
            </a:r>
            <a:endParaRPr/>
          </a:p>
        </p:txBody>
      </p:sp>
      <p:pic>
        <p:nvPicPr>
          <p:cNvPr id="291" name="Google Shape;291;p34"/>
          <p:cNvPicPr preferRelativeResize="0"/>
          <p:nvPr/>
        </p:nvPicPr>
        <p:blipFill>
          <a:blip r:embed="rId3">
            <a:alphaModFix/>
          </a:blip>
          <a:stretch>
            <a:fillRect/>
          </a:stretch>
        </p:blipFill>
        <p:spPr>
          <a:xfrm>
            <a:off x="5232622" y="1259650"/>
            <a:ext cx="3701425" cy="35403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Transformer</a:t>
            </a:r>
            <a:endParaRPr/>
          </a:p>
        </p:txBody>
      </p:sp>
      <p:sp>
        <p:nvSpPr>
          <p:cNvPr id="297" name="Google Shape;29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Transformer</a:t>
            </a:r>
            <a:endParaRPr/>
          </a:p>
          <a:p>
            <a:pPr indent="-342900" lvl="0" marL="457200" rtl="0" algn="l">
              <a:spcBef>
                <a:spcPts val="1200"/>
              </a:spcBef>
              <a:spcAft>
                <a:spcPts val="0"/>
              </a:spcAft>
              <a:buSzPts val="1800"/>
              <a:buChar char="-"/>
            </a:pPr>
            <a:r>
              <a:rPr lang="en"/>
              <a:t>Captures relationships in sequential data (text)</a:t>
            </a:r>
            <a:endParaRPr/>
          </a:p>
          <a:p>
            <a:pPr indent="-342900" lvl="0" marL="457200" rtl="0" algn="l">
              <a:spcBef>
                <a:spcPts val="0"/>
              </a:spcBef>
              <a:spcAft>
                <a:spcPts val="0"/>
              </a:spcAft>
              <a:buSzPts val="1800"/>
              <a:buChar char="-"/>
            </a:pPr>
            <a:r>
              <a:rPr lang="en"/>
              <a:t>Foundation of modern AI models</a:t>
            </a:r>
            <a:endParaRPr/>
          </a:p>
          <a:p>
            <a:pPr indent="-317500" lvl="1" marL="914400" rtl="0" algn="l">
              <a:spcBef>
                <a:spcPts val="0"/>
              </a:spcBef>
              <a:spcAft>
                <a:spcPts val="0"/>
              </a:spcAft>
              <a:buSzPts val="1400"/>
              <a:buChar char="-"/>
            </a:pPr>
            <a:r>
              <a:rPr lang="en"/>
              <a:t>GPT, BERT</a:t>
            </a:r>
            <a:endParaRPr/>
          </a:p>
          <a:p>
            <a:pPr indent="0" lvl="0" marL="0" rtl="0" algn="l">
              <a:spcBef>
                <a:spcPts val="1200"/>
              </a:spcBef>
              <a:spcAft>
                <a:spcPts val="1200"/>
              </a:spcAft>
              <a:buNone/>
            </a:pPr>
            <a:r>
              <a:t/>
            </a:r>
            <a:endParaRPr/>
          </a:p>
        </p:txBody>
      </p:sp>
      <p:pic>
        <p:nvPicPr>
          <p:cNvPr id="298" name="Google Shape;298;p35"/>
          <p:cNvPicPr preferRelativeResize="0"/>
          <p:nvPr/>
        </p:nvPicPr>
        <p:blipFill>
          <a:blip r:embed="rId3">
            <a:alphaModFix/>
          </a:blip>
          <a:stretch>
            <a:fillRect/>
          </a:stretch>
        </p:blipFill>
        <p:spPr>
          <a:xfrm>
            <a:off x="1155425" y="2841700"/>
            <a:ext cx="3480574" cy="2078201"/>
          </a:xfrm>
          <a:prstGeom prst="rect">
            <a:avLst/>
          </a:prstGeom>
          <a:noFill/>
          <a:ln>
            <a:noFill/>
          </a:ln>
        </p:spPr>
      </p:pic>
      <p:pic>
        <p:nvPicPr>
          <p:cNvPr id="299" name="Google Shape;299;p35"/>
          <p:cNvPicPr preferRelativeResize="0"/>
          <p:nvPr/>
        </p:nvPicPr>
        <p:blipFill>
          <a:blip r:embed="rId4">
            <a:alphaModFix/>
          </a:blip>
          <a:stretch>
            <a:fillRect/>
          </a:stretch>
        </p:blipFill>
        <p:spPr>
          <a:xfrm>
            <a:off x="5859672" y="245975"/>
            <a:ext cx="2832101" cy="43664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AlphaFold</a:t>
            </a:r>
            <a:endParaRPr/>
          </a:p>
        </p:txBody>
      </p:sp>
      <p:sp>
        <p:nvSpPr>
          <p:cNvPr id="305" name="Google Shape;30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Evoformer - inspired by transformer</a:t>
            </a:r>
            <a:endParaRPr/>
          </a:p>
          <a:p>
            <a:pPr indent="0" lvl="0" marL="0" rtl="0" algn="l">
              <a:spcBef>
                <a:spcPts val="1200"/>
              </a:spcBef>
              <a:spcAft>
                <a:spcPts val="1200"/>
              </a:spcAft>
              <a:buNone/>
            </a:pPr>
            <a:r>
              <a:rPr lang="en"/>
              <a:t>Other structure predictors - RoseTTAFold, ESM</a:t>
            </a:r>
            <a:endParaRPr/>
          </a:p>
        </p:txBody>
      </p:sp>
      <p:pic>
        <p:nvPicPr>
          <p:cNvPr id="306" name="Google Shape;306;p36"/>
          <p:cNvPicPr preferRelativeResize="0"/>
          <p:nvPr/>
        </p:nvPicPr>
        <p:blipFill>
          <a:blip r:embed="rId3">
            <a:alphaModFix/>
          </a:blip>
          <a:stretch>
            <a:fillRect/>
          </a:stretch>
        </p:blipFill>
        <p:spPr>
          <a:xfrm>
            <a:off x="5354525" y="239100"/>
            <a:ext cx="3603102" cy="1690949"/>
          </a:xfrm>
          <a:prstGeom prst="rect">
            <a:avLst/>
          </a:prstGeom>
          <a:noFill/>
          <a:ln>
            <a:noFill/>
          </a:ln>
        </p:spPr>
      </p:pic>
      <p:pic>
        <p:nvPicPr>
          <p:cNvPr id="307" name="Google Shape;307;p36"/>
          <p:cNvPicPr preferRelativeResize="0"/>
          <p:nvPr/>
        </p:nvPicPr>
        <p:blipFill>
          <a:blip r:embed="rId4">
            <a:alphaModFix/>
          </a:blip>
          <a:stretch>
            <a:fillRect/>
          </a:stretch>
        </p:blipFill>
        <p:spPr>
          <a:xfrm>
            <a:off x="2325750" y="2476175"/>
            <a:ext cx="6631875" cy="2347700"/>
          </a:xfrm>
          <a:prstGeom prst="rect">
            <a:avLst/>
          </a:prstGeom>
          <a:noFill/>
          <a:ln>
            <a:noFill/>
          </a:ln>
        </p:spPr>
      </p:pic>
      <p:pic>
        <p:nvPicPr>
          <p:cNvPr id="308" name="Google Shape;308;p36"/>
          <p:cNvPicPr preferRelativeResize="0"/>
          <p:nvPr/>
        </p:nvPicPr>
        <p:blipFill rotWithShape="1">
          <a:blip r:embed="rId5">
            <a:alphaModFix/>
          </a:blip>
          <a:srcRect b="2695" l="0" r="3605" t="0"/>
          <a:stretch/>
        </p:blipFill>
        <p:spPr>
          <a:xfrm>
            <a:off x="112975" y="2056750"/>
            <a:ext cx="2098150" cy="251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314" name="Google Shape;314;p37"/>
          <p:cNvSpPr txBox="1"/>
          <p:nvPr>
            <p:ph idx="1" type="body"/>
          </p:nvPr>
        </p:nvSpPr>
        <p:spPr>
          <a:xfrm>
            <a:off x="311700" y="500725"/>
            <a:ext cx="8520600" cy="46428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a:t>Bourzac, K. (2017, April 14). Explained: Neural networks.</a:t>
            </a:r>
            <a:r>
              <a:rPr i="1" lang="en"/>
              <a:t> MIT News.</a:t>
            </a:r>
            <a:r>
              <a:rPr lang="en"/>
              <a:t> </a:t>
            </a:r>
            <a:r>
              <a:rPr lang="en" u="sng">
                <a:solidFill>
                  <a:schemeClr val="hlink"/>
                </a:solidFill>
                <a:hlinkClick r:id="rId3"/>
              </a:rPr>
              <a:t>https://news.mit.edu/2017/explained-neural-networks-deep-learning-0414</a:t>
            </a:r>
            <a:endParaRPr/>
          </a:p>
          <a:p>
            <a:pPr indent="0" lvl="0" marL="0" rtl="0" algn="l">
              <a:spcBef>
                <a:spcPts val="1200"/>
              </a:spcBef>
              <a:spcAft>
                <a:spcPts val="0"/>
              </a:spcAft>
              <a:buNone/>
            </a:pPr>
            <a:r>
              <a:rPr lang="en"/>
              <a:t>IBM. (n.d.). Lasso regression.</a:t>
            </a:r>
            <a:r>
              <a:rPr i="1" lang="en"/>
              <a:t> IBM. </a:t>
            </a:r>
            <a:r>
              <a:rPr lang="en" u="sng">
                <a:solidFill>
                  <a:schemeClr val="hlink"/>
                </a:solidFill>
                <a:hlinkClick r:id="rId4"/>
              </a:rPr>
              <a:t>https://www.ibm.com/topics/lasso-regression#:~:text=In%20lasso%20regression%2C%20the%20hyperparameter,simpler%20model%20with%20fewer%20parameters</a:t>
            </a:r>
            <a:endParaRPr/>
          </a:p>
          <a:p>
            <a:pPr indent="0" lvl="0" marL="0" rtl="0" algn="l">
              <a:spcBef>
                <a:spcPts val="1200"/>
              </a:spcBef>
              <a:spcAft>
                <a:spcPts val="0"/>
              </a:spcAft>
              <a:buNone/>
            </a:pPr>
            <a:r>
              <a:rPr lang="en"/>
              <a:t>Jain, A. (2020, May 19). Elastic net regression: Combined features of L1 and L2 regularization. </a:t>
            </a:r>
            <a:r>
              <a:rPr i="1" lang="en"/>
              <a:t>Medium.</a:t>
            </a:r>
            <a:r>
              <a:rPr lang="en"/>
              <a:t> </a:t>
            </a:r>
            <a:r>
              <a:rPr lang="en" u="sng">
                <a:solidFill>
                  <a:schemeClr val="hlink"/>
                </a:solidFill>
                <a:hlinkClick r:id="rId5"/>
              </a:rPr>
              <a:t>https://medium.com/@abhishekjainindore24/elastic-net-regression-combined-features-of-l1-and-l2-regularization-6181a660c3a5</a:t>
            </a:r>
            <a:endParaRPr/>
          </a:p>
          <a:p>
            <a:pPr indent="0" lvl="0" marL="0" rtl="0" algn="l">
              <a:spcBef>
                <a:spcPts val="1200"/>
              </a:spcBef>
              <a:spcAft>
                <a:spcPts val="0"/>
              </a:spcAft>
              <a:buNone/>
            </a:pPr>
            <a:r>
              <a:rPr lang="en"/>
              <a:t>Singh, P. (2019, October 15). L1 vs L2 regularization: Which is better? </a:t>
            </a:r>
            <a:r>
              <a:rPr i="1" lang="en"/>
              <a:t>Medium </a:t>
            </a:r>
            <a:r>
              <a:rPr lang="en"/>
              <a:t>h</a:t>
            </a:r>
            <a:r>
              <a:rPr lang="en" u="sng">
                <a:solidFill>
                  <a:schemeClr val="hlink"/>
                </a:solidFill>
                <a:hlinkClick r:id="rId6"/>
              </a:rPr>
              <a:t>ttps://medium.com/analytics-vidhya/l1-vs-l2-regularization-which-is-better-d01068e6658c</a:t>
            </a:r>
            <a:endParaRPr/>
          </a:p>
          <a:p>
            <a:pPr indent="0" lvl="0" marL="0" rtl="0" algn="l">
              <a:spcBef>
                <a:spcPts val="1200"/>
              </a:spcBef>
              <a:spcAft>
                <a:spcPts val="0"/>
              </a:spcAft>
              <a:buNone/>
            </a:pPr>
            <a:r>
              <a:rPr lang="en"/>
              <a:t>AI Mind. (2020, February 18). Regularization techniques in Keras neural networks. </a:t>
            </a:r>
            <a:r>
              <a:rPr i="1" lang="en"/>
              <a:t>AI Mind. </a:t>
            </a:r>
            <a:r>
              <a:rPr lang="en" u="sng">
                <a:solidFill>
                  <a:schemeClr val="hlink"/>
                </a:solidFill>
                <a:hlinkClick r:id="rId7"/>
              </a:rPr>
              <a:t>https://pub.aimind.so/regularization-techniques-in-keras-neural-networks-2ec3ae48a764</a:t>
            </a:r>
            <a:endParaRPr/>
          </a:p>
          <a:p>
            <a:pPr indent="0" lvl="0" marL="0" rtl="0" algn="l">
              <a:spcBef>
                <a:spcPts val="1200"/>
              </a:spcBef>
              <a:spcAft>
                <a:spcPts val="0"/>
              </a:spcAft>
              <a:buNone/>
            </a:pPr>
            <a:r>
              <a:rPr lang="en"/>
              <a:t>The AI Summer. (n.d.). Regularization techniques in machine learning. </a:t>
            </a:r>
            <a:r>
              <a:rPr i="1" lang="en"/>
              <a:t>The AI Summer. </a:t>
            </a:r>
            <a:r>
              <a:rPr lang="en" u="sng">
                <a:solidFill>
                  <a:schemeClr val="hlink"/>
                </a:solidFill>
                <a:hlinkClick r:id="rId8"/>
              </a:rPr>
              <a:t>https://theaisummer.com/regularization/</a:t>
            </a:r>
            <a:endParaRPr/>
          </a:p>
          <a:p>
            <a:pPr indent="0" lvl="0" marL="0" rtl="0" algn="l">
              <a:spcBef>
                <a:spcPts val="1200"/>
              </a:spcBef>
              <a:spcAft>
                <a:spcPts val="0"/>
              </a:spcAft>
              <a:buClr>
                <a:schemeClr val="dk1"/>
              </a:buClr>
              <a:buSzPct val="61111"/>
              <a:buFont typeface="Arial"/>
              <a:buNone/>
            </a:pPr>
            <a:r>
              <a:rPr lang="en"/>
              <a:t>GeeksforGeeks. (2021, November 28). Multi-layer perceptron learning in TensorFlow. </a:t>
            </a:r>
            <a:r>
              <a:rPr i="1" lang="en"/>
              <a:t>GeeksforGeeks. </a:t>
            </a:r>
            <a:r>
              <a:rPr lang="en" u="sng">
                <a:solidFill>
                  <a:schemeClr val="hlink"/>
                </a:solidFill>
                <a:hlinkClick r:id="rId9"/>
              </a:rPr>
              <a:t>https://www.geeksforgeeks.org/multi-layer-perceptron-learning-in-tensorflow/</a:t>
            </a:r>
            <a:endParaRPr/>
          </a:p>
          <a:p>
            <a:pPr indent="0" lvl="0" marL="0" rtl="0" algn="l">
              <a:spcBef>
                <a:spcPts val="1200"/>
              </a:spcBef>
              <a:spcAft>
                <a:spcPts val="0"/>
              </a:spcAft>
              <a:buNone/>
            </a:pPr>
            <a:r>
              <a:rPr lang="en"/>
              <a:t>D2L.ai. (n.d.). </a:t>
            </a:r>
            <a:r>
              <a:rPr lang="en"/>
              <a:t>Chapter: Multi-Layer Perceptrons, </a:t>
            </a:r>
            <a:r>
              <a:rPr lang="en"/>
              <a:t>Weight decay. In </a:t>
            </a:r>
            <a:r>
              <a:rPr i="1" lang="en"/>
              <a:t>Dive into Deep Learning</a:t>
            </a:r>
            <a:r>
              <a:rPr lang="en"/>
              <a:t> </a:t>
            </a:r>
            <a:r>
              <a:rPr lang="en" u="sng">
                <a:solidFill>
                  <a:schemeClr val="hlink"/>
                </a:solidFill>
                <a:hlinkClick r:id="rId10"/>
              </a:rPr>
              <a:t>https://classic.d2l.ai/chapter_multilayer-perceptrons/weight-decay.html</a:t>
            </a:r>
            <a:endParaRPr/>
          </a:p>
          <a:p>
            <a:pPr indent="0" lvl="0" marL="0" rtl="0" algn="l">
              <a:spcBef>
                <a:spcPts val="1200"/>
              </a:spcBef>
              <a:spcAft>
                <a:spcPts val="0"/>
              </a:spcAft>
              <a:buNone/>
            </a:pPr>
            <a:r>
              <a:rPr lang="en"/>
              <a:t>Brownlee, J. (2019, November 6). How to reduce overfitting in deep learning with weight regularization. </a:t>
            </a:r>
            <a:r>
              <a:rPr i="1" lang="en"/>
              <a:t>Machine Learning Mastery.</a:t>
            </a:r>
            <a:br>
              <a:rPr i="1" lang="en"/>
            </a:br>
            <a:r>
              <a:rPr lang="en" u="sng">
                <a:solidFill>
                  <a:schemeClr val="hlink"/>
                </a:solidFill>
                <a:hlinkClick r:id="rId11"/>
              </a:rPr>
              <a:t>https://machinelearningmastery.com/how-to-reduce-overfitting-in-deep-learning-with-weight-regularization/</a:t>
            </a:r>
            <a:endParaRPr/>
          </a:p>
          <a:p>
            <a:pPr indent="0" lvl="0" marL="0" rtl="0" algn="l">
              <a:spcBef>
                <a:spcPts val="1200"/>
              </a:spcBef>
              <a:spcAft>
                <a:spcPts val="1200"/>
              </a:spcAft>
              <a:buNone/>
            </a:pPr>
            <a:r>
              <a:rPr lang="en"/>
              <a:t>Nielsen, M. (n.d.). Chapter 1: Introduction. In </a:t>
            </a:r>
            <a:r>
              <a:rPr i="1" lang="en"/>
              <a:t>Neural Networks and Deep Learning</a:t>
            </a:r>
            <a:r>
              <a:rPr lang="en"/>
              <a:t>. </a:t>
            </a:r>
            <a:r>
              <a:rPr lang="en" u="sng">
                <a:solidFill>
                  <a:schemeClr val="hlink"/>
                </a:solidFill>
                <a:hlinkClick r:id="rId12"/>
              </a:rPr>
              <a:t>http://neuralnetworksanddeeplearning.com/chap1.html</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38"/>
          <p:cNvSpPr txBox="1"/>
          <p:nvPr/>
        </p:nvSpPr>
        <p:spPr>
          <a:xfrm>
            <a:off x="671400" y="1421100"/>
            <a:ext cx="7801200" cy="23013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400"/>
              </a:spcBef>
              <a:spcAft>
                <a:spcPts val="0"/>
              </a:spcAft>
              <a:buNone/>
            </a:pPr>
            <a:r>
              <a:rPr b="1" lang="en" sz="1750">
                <a:solidFill>
                  <a:srgbClr val="1F2328"/>
                </a:solidFill>
                <a:highlight>
                  <a:srgbClr val="FFFFFF"/>
                </a:highlight>
              </a:rPr>
              <a:t>Team 4 - Irun Cohen: Neural Networks and Regularization 🧠🔗</a:t>
            </a:r>
            <a:endParaRPr b="1" sz="1750">
              <a:solidFill>
                <a:srgbClr val="1F2328"/>
              </a:solidFill>
              <a:highlight>
                <a:srgbClr val="FFFFFF"/>
              </a:highlight>
            </a:endParaRPr>
          </a:p>
          <a:p>
            <a:pPr indent="-304800" lvl="0" marL="457200" rtl="0" algn="l">
              <a:lnSpc>
                <a:spcPct val="115000"/>
              </a:lnSpc>
              <a:spcBef>
                <a:spcPts val="400"/>
              </a:spcBef>
              <a:spcAft>
                <a:spcPts val="0"/>
              </a:spcAft>
              <a:buClr>
                <a:srgbClr val="1F2328"/>
              </a:buClr>
              <a:buSzPts val="1200"/>
              <a:buChar char="●"/>
            </a:pPr>
            <a:r>
              <a:rPr lang="en" sz="1200">
                <a:solidFill>
                  <a:srgbClr val="1F2328"/>
                </a:solidFill>
                <a:highlight>
                  <a:srgbClr val="FFFFFF"/>
                </a:highlight>
              </a:rPr>
              <a:t>Members: Shea Mowry, Han Kahvecioglu, Maya Bartels, Felipe Munoz, Meghan Pinter</a:t>
            </a: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 sz="1200">
                <a:solidFill>
                  <a:srgbClr val="1F2328"/>
                </a:solidFill>
                <a:highlight>
                  <a:srgbClr val="FFFFFF"/>
                </a:highlight>
              </a:rPr>
              <a:t>Focus Algorithms: </a:t>
            </a:r>
            <a:r>
              <a:rPr lang="en" sz="1000">
                <a:solidFill>
                  <a:srgbClr val="1F2328"/>
                </a:solidFill>
                <a:highlight>
                  <a:srgbClr val="FFFFFF"/>
                </a:highlight>
                <a:latin typeface="Roboto Mono"/>
                <a:ea typeface="Roboto Mono"/>
                <a:cs typeface="Roboto Mono"/>
                <a:sym typeface="Roboto Mono"/>
              </a:rPr>
              <a:t>nnet (Neural Network)</a:t>
            </a:r>
            <a:r>
              <a:rPr lang="en" sz="1200">
                <a:solidFill>
                  <a:srgbClr val="1F2328"/>
                </a:solidFill>
                <a:highlight>
                  <a:srgbClr val="FFFFFF"/>
                </a:highlight>
              </a:rPr>
              <a:t>, </a:t>
            </a:r>
            <a:r>
              <a:rPr lang="en" sz="1000">
                <a:solidFill>
                  <a:srgbClr val="1F2328"/>
                </a:solidFill>
                <a:highlight>
                  <a:srgbClr val="FFFFFF"/>
                </a:highlight>
                <a:latin typeface="Roboto Mono"/>
                <a:ea typeface="Roboto Mono"/>
                <a:cs typeface="Roboto Mono"/>
                <a:sym typeface="Roboto Mono"/>
              </a:rPr>
              <a:t>mlpWeightDecay (Multilayer Perceptron with Weight Decay)</a:t>
            </a:r>
            <a:endParaRPr sz="1000">
              <a:solidFill>
                <a:srgbClr val="1F2328"/>
              </a:solidFill>
              <a:highlight>
                <a:srgbClr val="FFFFFF"/>
              </a:highlight>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1F2328"/>
                </a:solidFill>
                <a:highlight>
                  <a:srgbClr val="FFFFFF"/>
                </a:highlight>
              </a:rPr>
              <a:t>What to do:</a:t>
            </a: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 sz="1200">
                <a:solidFill>
                  <a:srgbClr val="1F2328"/>
                </a:solidFill>
                <a:highlight>
                  <a:srgbClr val="FFFFFF"/>
                </a:highlight>
              </a:rPr>
              <a:t>Introduce neural networks and regularization techniques.</a:t>
            </a: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 sz="1200">
                <a:solidFill>
                  <a:srgbClr val="1F2328"/>
                </a:solidFill>
                <a:highlight>
                  <a:srgbClr val="FFFFFF"/>
                </a:highlight>
              </a:rPr>
              <a:t>Explain how Neural Networks and Multilayer Perceptron with Weight Decay work, their strengths, weaknesses, and key differences.</a:t>
            </a:r>
            <a:endParaRPr sz="1200">
              <a:solidFill>
                <a:srgbClr val="1F2328"/>
              </a:solidFill>
              <a:highlight>
                <a:srgbClr val="FFFFFF"/>
              </a:highlight>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Introduction to Neural Networks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nvSpPr>
        <p:spPr>
          <a:xfrm>
            <a:off x="245825" y="210375"/>
            <a:ext cx="4502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2"/>
                </a:solidFill>
              </a:rPr>
              <a:t>Neural networks</a:t>
            </a:r>
            <a:endParaRPr b="1" sz="2300">
              <a:solidFill>
                <a:schemeClr val="dk2"/>
              </a:solidFill>
            </a:endParaRPr>
          </a:p>
        </p:txBody>
      </p:sp>
      <p:sp>
        <p:nvSpPr>
          <p:cNvPr id="72" name="Google Shape;72;p16"/>
          <p:cNvSpPr txBox="1"/>
          <p:nvPr/>
        </p:nvSpPr>
        <p:spPr>
          <a:xfrm>
            <a:off x="490375" y="814025"/>
            <a:ext cx="77706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dk2"/>
                </a:solidFill>
              </a:rPr>
              <a:t>Models that mimic </a:t>
            </a:r>
            <a:r>
              <a:rPr b="1" lang="en" sz="1800">
                <a:solidFill>
                  <a:schemeClr val="dk2"/>
                </a:solidFill>
              </a:rPr>
              <a:t>how biological neurons work together</a:t>
            </a:r>
            <a:r>
              <a:rPr lang="en" sz="1800">
                <a:solidFill>
                  <a:schemeClr val="dk2"/>
                </a:solidFill>
              </a:rPr>
              <a:t> to:</a:t>
            </a:r>
            <a:endParaRPr sz="1800">
              <a:solidFill>
                <a:schemeClr val="dk2"/>
              </a:solidFill>
            </a:endParaRPr>
          </a:p>
          <a:p>
            <a:pPr indent="-342900" lvl="0" marL="457200" rtl="0" algn="just">
              <a:spcBef>
                <a:spcPts val="0"/>
              </a:spcBef>
              <a:spcAft>
                <a:spcPts val="0"/>
              </a:spcAft>
              <a:buClr>
                <a:schemeClr val="dk2"/>
              </a:buClr>
              <a:buSzPts val="1800"/>
              <a:buChar char="●"/>
            </a:pPr>
            <a:r>
              <a:rPr lang="en" sz="1800">
                <a:solidFill>
                  <a:schemeClr val="dk2"/>
                </a:solidFill>
              </a:rPr>
              <a:t>identify phenomena</a:t>
            </a:r>
            <a:endParaRPr sz="1800">
              <a:solidFill>
                <a:schemeClr val="dk2"/>
              </a:solidFill>
            </a:endParaRPr>
          </a:p>
          <a:p>
            <a:pPr indent="-342900" lvl="0" marL="457200" rtl="0" algn="just">
              <a:spcBef>
                <a:spcPts val="0"/>
              </a:spcBef>
              <a:spcAft>
                <a:spcPts val="0"/>
              </a:spcAft>
              <a:buClr>
                <a:schemeClr val="dk2"/>
              </a:buClr>
              <a:buSzPts val="1800"/>
              <a:buChar char="●"/>
            </a:pPr>
            <a:r>
              <a:rPr lang="en" sz="1800">
                <a:solidFill>
                  <a:schemeClr val="dk2"/>
                </a:solidFill>
              </a:rPr>
              <a:t>weigh options</a:t>
            </a:r>
            <a:endParaRPr sz="1800">
              <a:solidFill>
                <a:schemeClr val="dk2"/>
              </a:solidFill>
            </a:endParaRPr>
          </a:p>
          <a:p>
            <a:pPr indent="-342900" lvl="0" marL="457200" rtl="0" algn="just">
              <a:spcBef>
                <a:spcPts val="0"/>
              </a:spcBef>
              <a:spcAft>
                <a:spcPts val="0"/>
              </a:spcAft>
              <a:buClr>
                <a:schemeClr val="dk2"/>
              </a:buClr>
              <a:buSzPts val="1800"/>
              <a:buChar char="●"/>
            </a:pPr>
            <a:r>
              <a:rPr lang="en" sz="1800">
                <a:solidFill>
                  <a:schemeClr val="dk2"/>
                </a:solidFill>
              </a:rPr>
              <a:t>arrive at conclusions</a:t>
            </a:r>
            <a:endParaRPr sz="1800">
              <a:solidFill>
                <a:schemeClr val="dk2"/>
              </a:solidFill>
            </a:endParaRPr>
          </a:p>
        </p:txBody>
      </p:sp>
      <p:sp>
        <p:nvSpPr>
          <p:cNvPr id="73" name="Google Shape;73;p16"/>
          <p:cNvSpPr/>
          <p:nvPr/>
        </p:nvSpPr>
        <p:spPr>
          <a:xfrm>
            <a:off x="952075" y="2477175"/>
            <a:ext cx="426900" cy="42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6"/>
          <p:cNvSpPr txBox="1"/>
          <p:nvPr/>
        </p:nvSpPr>
        <p:spPr>
          <a:xfrm rot="-5400000">
            <a:off x="336775" y="3057675"/>
            <a:ext cx="76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Node</a:t>
            </a:r>
            <a:endParaRPr b="1" sz="1800">
              <a:solidFill>
                <a:schemeClr val="dk2"/>
              </a:solidFill>
            </a:endParaRPr>
          </a:p>
        </p:txBody>
      </p:sp>
      <p:sp>
        <p:nvSpPr>
          <p:cNvPr id="75" name="Google Shape;75;p16"/>
          <p:cNvSpPr/>
          <p:nvPr/>
        </p:nvSpPr>
        <p:spPr>
          <a:xfrm>
            <a:off x="952075" y="3790450"/>
            <a:ext cx="426900" cy="42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6" name="Google Shape;76;p16"/>
          <p:cNvCxnSpPr/>
          <p:nvPr/>
        </p:nvCxnSpPr>
        <p:spPr>
          <a:xfrm>
            <a:off x="1165525" y="2966625"/>
            <a:ext cx="0" cy="738900"/>
          </a:xfrm>
          <a:prstGeom prst="straightConnector1">
            <a:avLst/>
          </a:prstGeom>
          <a:noFill/>
          <a:ln cap="flat" cmpd="sng" w="38100">
            <a:solidFill>
              <a:schemeClr val="dk2"/>
            </a:solidFill>
            <a:prstDash val="solid"/>
            <a:round/>
            <a:headEnd len="med" w="med" type="none"/>
            <a:tailEnd len="med" w="med" type="triangle"/>
          </a:ln>
        </p:spPr>
      </p:cxnSp>
      <p:sp>
        <p:nvSpPr>
          <p:cNvPr id="77" name="Google Shape;77;p16"/>
          <p:cNvSpPr txBox="1"/>
          <p:nvPr/>
        </p:nvSpPr>
        <p:spPr>
          <a:xfrm>
            <a:off x="799675" y="4258625"/>
            <a:ext cx="1668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Simple </a:t>
            </a:r>
            <a:r>
              <a:rPr lang="en" sz="1800">
                <a:solidFill>
                  <a:schemeClr val="dk2"/>
                </a:solidFill>
              </a:rPr>
              <a:t>processing</a:t>
            </a:r>
            <a:endParaRPr sz="1800">
              <a:solidFill>
                <a:schemeClr val="dk2"/>
              </a:solidFill>
            </a:endParaRPr>
          </a:p>
        </p:txBody>
      </p:sp>
      <p:pic>
        <p:nvPicPr>
          <p:cNvPr id="78" name="Google Shape;78;p16"/>
          <p:cNvPicPr preferRelativeResize="0"/>
          <p:nvPr/>
        </p:nvPicPr>
        <p:blipFill>
          <a:blip r:embed="rId3">
            <a:alphaModFix/>
          </a:blip>
          <a:stretch>
            <a:fillRect/>
          </a:stretch>
        </p:blipFill>
        <p:spPr>
          <a:xfrm>
            <a:off x="1572825" y="2469662"/>
            <a:ext cx="917225" cy="1732825"/>
          </a:xfrm>
          <a:prstGeom prst="rect">
            <a:avLst/>
          </a:prstGeom>
          <a:noFill/>
          <a:ln>
            <a:noFill/>
          </a:ln>
        </p:spPr>
      </p:pic>
      <p:sp>
        <p:nvSpPr>
          <p:cNvPr id="79" name="Google Shape;79;p16"/>
          <p:cNvSpPr/>
          <p:nvPr/>
        </p:nvSpPr>
        <p:spPr>
          <a:xfrm>
            <a:off x="2587900" y="2380175"/>
            <a:ext cx="301200" cy="2527500"/>
          </a:xfrm>
          <a:prstGeom prst="rightBrace">
            <a:avLst>
              <a:gd fmla="val 50000" name="adj1"/>
              <a:gd fmla="val 81009" name="adj2"/>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 name="Google Shape;80;p16"/>
          <p:cNvSpPr txBox="1"/>
          <p:nvPr/>
        </p:nvSpPr>
        <p:spPr>
          <a:xfrm>
            <a:off x="3242625" y="4168775"/>
            <a:ext cx="221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Organized in layers to conduct:</a:t>
            </a:r>
            <a:endParaRPr b="1" sz="1800">
              <a:solidFill>
                <a:schemeClr val="dk1"/>
              </a:solidFill>
            </a:endParaRPr>
          </a:p>
        </p:txBody>
      </p:sp>
      <p:sp>
        <p:nvSpPr>
          <p:cNvPr id="81" name="Google Shape;81;p16"/>
          <p:cNvSpPr txBox="1"/>
          <p:nvPr/>
        </p:nvSpPr>
        <p:spPr>
          <a:xfrm>
            <a:off x="6082775" y="4258625"/>
            <a:ext cx="1668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Complex processing</a:t>
            </a:r>
            <a:endParaRPr sz="1800">
              <a:solidFill>
                <a:schemeClr val="dk2"/>
              </a:solidFill>
            </a:endParaRPr>
          </a:p>
        </p:txBody>
      </p:sp>
      <p:pic>
        <p:nvPicPr>
          <p:cNvPr id="82" name="Google Shape;82;p16"/>
          <p:cNvPicPr preferRelativeResize="0"/>
          <p:nvPr/>
        </p:nvPicPr>
        <p:blipFill>
          <a:blip r:embed="rId4">
            <a:alphaModFix/>
          </a:blip>
          <a:stretch>
            <a:fillRect/>
          </a:stretch>
        </p:blipFill>
        <p:spPr>
          <a:xfrm>
            <a:off x="2995263" y="2452400"/>
            <a:ext cx="2576876" cy="1672225"/>
          </a:xfrm>
          <a:prstGeom prst="rect">
            <a:avLst/>
          </a:prstGeom>
          <a:noFill/>
          <a:ln>
            <a:noFill/>
          </a:ln>
        </p:spPr>
      </p:pic>
      <p:pic>
        <p:nvPicPr>
          <p:cNvPr id="83" name="Google Shape;83;p16"/>
          <p:cNvPicPr preferRelativeResize="0"/>
          <p:nvPr/>
        </p:nvPicPr>
        <p:blipFill>
          <a:blip r:embed="rId5">
            <a:alphaModFix/>
          </a:blip>
          <a:stretch>
            <a:fillRect/>
          </a:stretch>
        </p:blipFill>
        <p:spPr>
          <a:xfrm>
            <a:off x="5772550" y="2171838"/>
            <a:ext cx="2488449" cy="2075450"/>
          </a:xfrm>
          <a:prstGeom prst="rect">
            <a:avLst/>
          </a:prstGeom>
          <a:noFill/>
          <a:ln>
            <a:noFill/>
          </a:ln>
        </p:spPr>
      </p:pic>
      <p:sp>
        <p:nvSpPr>
          <p:cNvPr id="84" name="Google Shape;84;p16"/>
          <p:cNvSpPr txBox="1"/>
          <p:nvPr/>
        </p:nvSpPr>
        <p:spPr>
          <a:xfrm>
            <a:off x="7185900" y="0"/>
            <a:ext cx="19581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Introduction</a:t>
            </a:r>
            <a:endParaRPr sz="1800">
              <a:solidFill>
                <a:schemeClr val="dk2"/>
              </a:solidFill>
            </a:endParaRPr>
          </a:p>
        </p:txBody>
      </p:sp>
      <p:sp>
        <p:nvSpPr>
          <p:cNvPr id="85" name="Google Shape;85;p16"/>
          <p:cNvSpPr txBox="1"/>
          <p:nvPr/>
        </p:nvSpPr>
        <p:spPr>
          <a:xfrm>
            <a:off x="-799800" y="0"/>
            <a:ext cx="799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Han</a:t>
            </a:r>
            <a:endParaRPr b="1" sz="180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nvSpPr>
        <p:spPr>
          <a:xfrm>
            <a:off x="124700" y="148325"/>
            <a:ext cx="7370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2"/>
                </a:solidFill>
              </a:rPr>
              <a:t>Neural networks: </a:t>
            </a:r>
            <a:r>
              <a:rPr lang="en" sz="2300">
                <a:solidFill>
                  <a:schemeClr val="dk2"/>
                </a:solidFill>
              </a:rPr>
              <a:t>general working principle</a:t>
            </a:r>
            <a:endParaRPr sz="2300">
              <a:solidFill>
                <a:schemeClr val="dk2"/>
              </a:solidFill>
            </a:endParaRPr>
          </a:p>
        </p:txBody>
      </p:sp>
      <p:sp>
        <p:nvSpPr>
          <p:cNvPr id="91" name="Google Shape;91;p17"/>
          <p:cNvSpPr txBox="1"/>
          <p:nvPr/>
        </p:nvSpPr>
        <p:spPr>
          <a:xfrm>
            <a:off x="408450" y="684425"/>
            <a:ext cx="29148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Biologically, neurons </a:t>
            </a:r>
            <a:r>
              <a:rPr b="1" lang="en" sz="1700">
                <a:solidFill>
                  <a:schemeClr val="dk2"/>
                </a:solidFill>
              </a:rPr>
              <a:t>integrate</a:t>
            </a:r>
            <a:r>
              <a:rPr lang="en" sz="1700">
                <a:solidFill>
                  <a:schemeClr val="dk2"/>
                </a:solidFill>
              </a:rPr>
              <a:t> incoming signal and fire if the sum passes a </a:t>
            </a:r>
            <a:r>
              <a:rPr b="1" lang="en" sz="1700">
                <a:solidFill>
                  <a:schemeClr val="dk2"/>
                </a:solidFill>
              </a:rPr>
              <a:t>threshold</a:t>
            </a:r>
            <a:r>
              <a:rPr lang="en" sz="1700">
                <a:solidFill>
                  <a:schemeClr val="dk2"/>
                </a:solidFill>
              </a:rPr>
              <a:t>.</a:t>
            </a:r>
            <a:endParaRPr sz="1700">
              <a:solidFill>
                <a:schemeClr val="dk2"/>
              </a:solidFill>
            </a:endParaRPr>
          </a:p>
        </p:txBody>
      </p:sp>
      <p:sp>
        <p:nvSpPr>
          <p:cNvPr id="92" name="Google Shape;92;p17"/>
          <p:cNvSpPr txBox="1"/>
          <p:nvPr/>
        </p:nvSpPr>
        <p:spPr>
          <a:xfrm>
            <a:off x="6294351" y="807688"/>
            <a:ext cx="3010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Neural nets use this principle as well:</a:t>
            </a:r>
            <a:endParaRPr sz="1800">
              <a:solidFill>
                <a:schemeClr val="dk2"/>
              </a:solidFill>
            </a:endParaRPr>
          </a:p>
        </p:txBody>
      </p:sp>
      <p:sp>
        <p:nvSpPr>
          <p:cNvPr id="93" name="Google Shape;93;p17"/>
          <p:cNvSpPr txBox="1"/>
          <p:nvPr/>
        </p:nvSpPr>
        <p:spPr>
          <a:xfrm>
            <a:off x="7185900" y="0"/>
            <a:ext cx="19581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Introduction</a:t>
            </a:r>
            <a:endParaRPr sz="1800">
              <a:solidFill>
                <a:schemeClr val="dk2"/>
              </a:solidFill>
            </a:endParaRPr>
          </a:p>
        </p:txBody>
      </p:sp>
      <p:pic>
        <p:nvPicPr>
          <p:cNvPr id="94" name="Google Shape;94;p17"/>
          <p:cNvPicPr preferRelativeResize="0"/>
          <p:nvPr/>
        </p:nvPicPr>
        <p:blipFill>
          <a:blip r:embed="rId3">
            <a:alphaModFix/>
          </a:blip>
          <a:stretch>
            <a:fillRect/>
          </a:stretch>
        </p:blipFill>
        <p:spPr>
          <a:xfrm>
            <a:off x="3702100" y="642713"/>
            <a:ext cx="2205339" cy="1233226"/>
          </a:xfrm>
          <a:prstGeom prst="rect">
            <a:avLst/>
          </a:prstGeom>
          <a:noFill/>
          <a:ln>
            <a:noFill/>
          </a:ln>
        </p:spPr>
      </p:pic>
      <p:sp>
        <p:nvSpPr>
          <p:cNvPr id="95" name="Google Shape;95;p17"/>
          <p:cNvSpPr/>
          <p:nvPr/>
        </p:nvSpPr>
        <p:spPr>
          <a:xfrm>
            <a:off x="890925" y="3122725"/>
            <a:ext cx="426900" cy="426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t>y</a:t>
            </a:r>
            <a:endParaRPr b="1" sz="1700"/>
          </a:p>
        </p:txBody>
      </p:sp>
      <p:sp>
        <p:nvSpPr>
          <p:cNvPr id="96" name="Google Shape;96;p17"/>
          <p:cNvSpPr/>
          <p:nvPr/>
        </p:nvSpPr>
        <p:spPr>
          <a:xfrm>
            <a:off x="598725" y="4057075"/>
            <a:ext cx="426900" cy="426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t>z</a:t>
            </a:r>
            <a:endParaRPr b="1" sz="1700"/>
          </a:p>
        </p:txBody>
      </p:sp>
      <p:cxnSp>
        <p:nvCxnSpPr>
          <p:cNvPr id="97" name="Google Shape;97;p17"/>
          <p:cNvCxnSpPr>
            <a:stCxn id="98" idx="6"/>
          </p:cNvCxnSpPr>
          <p:nvPr/>
        </p:nvCxnSpPr>
        <p:spPr>
          <a:xfrm>
            <a:off x="1025625" y="2483225"/>
            <a:ext cx="1509000" cy="710400"/>
          </a:xfrm>
          <a:prstGeom prst="straightConnector1">
            <a:avLst/>
          </a:prstGeom>
          <a:noFill/>
          <a:ln cap="flat" cmpd="sng" w="28575">
            <a:solidFill>
              <a:srgbClr val="999999"/>
            </a:solidFill>
            <a:prstDash val="solid"/>
            <a:round/>
            <a:headEnd len="med" w="med" type="none"/>
            <a:tailEnd len="med" w="med" type="none"/>
          </a:ln>
        </p:spPr>
      </p:cxnSp>
      <p:cxnSp>
        <p:nvCxnSpPr>
          <p:cNvPr id="99" name="Google Shape;99;p17"/>
          <p:cNvCxnSpPr>
            <a:stCxn id="95" idx="6"/>
          </p:cNvCxnSpPr>
          <p:nvPr/>
        </p:nvCxnSpPr>
        <p:spPr>
          <a:xfrm flipH="1" rot="10800000">
            <a:off x="1317825" y="3193675"/>
            <a:ext cx="1229100" cy="142500"/>
          </a:xfrm>
          <a:prstGeom prst="straightConnector1">
            <a:avLst/>
          </a:prstGeom>
          <a:noFill/>
          <a:ln cap="flat" cmpd="sng" w="28575">
            <a:solidFill>
              <a:srgbClr val="999999"/>
            </a:solidFill>
            <a:prstDash val="solid"/>
            <a:round/>
            <a:headEnd len="med" w="med" type="none"/>
            <a:tailEnd len="med" w="med" type="none"/>
          </a:ln>
        </p:spPr>
      </p:cxnSp>
      <p:cxnSp>
        <p:nvCxnSpPr>
          <p:cNvPr id="100" name="Google Shape;100;p17"/>
          <p:cNvCxnSpPr>
            <a:stCxn id="96" idx="6"/>
          </p:cNvCxnSpPr>
          <p:nvPr/>
        </p:nvCxnSpPr>
        <p:spPr>
          <a:xfrm flipH="1" rot="10800000">
            <a:off x="1025625" y="3205825"/>
            <a:ext cx="1521300" cy="1064700"/>
          </a:xfrm>
          <a:prstGeom prst="straightConnector1">
            <a:avLst/>
          </a:prstGeom>
          <a:noFill/>
          <a:ln cap="flat" cmpd="sng" w="28575">
            <a:solidFill>
              <a:srgbClr val="999999"/>
            </a:solidFill>
            <a:prstDash val="solid"/>
            <a:round/>
            <a:headEnd len="med" w="med" type="none"/>
            <a:tailEnd len="med" w="med" type="none"/>
          </a:ln>
        </p:spPr>
      </p:cxnSp>
      <p:sp>
        <p:nvSpPr>
          <p:cNvPr id="101" name="Google Shape;101;p17"/>
          <p:cNvSpPr/>
          <p:nvPr/>
        </p:nvSpPr>
        <p:spPr>
          <a:xfrm>
            <a:off x="2290775" y="2986325"/>
            <a:ext cx="426900" cy="42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Σ</a:t>
            </a:r>
            <a:endParaRPr b="1" sz="1900"/>
          </a:p>
        </p:txBody>
      </p:sp>
      <p:sp>
        <p:nvSpPr>
          <p:cNvPr id="102" name="Google Shape;102;p17"/>
          <p:cNvSpPr txBox="1"/>
          <p:nvPr/>
        </p:nvSpPr>
        <p:spPr>
          <a:xfrm>
            <a:off x="310850" y="4529000"/>
            <a:ext cx="2046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highlight>
                  <a:srgbClr val="FFD966"/>
                </a:highlight>
              </a:rPr>
              <a:t>Incoming nodes</a:t>
            </a:r>
            <a:r>
              <a:rPr b="1" lang="en" sz="1300">
                <a:solidFill>
                  <a:schemeClr val="dk1"/>
                </a:solidFill>
              </a:rPr>
              <a:t> are assigned </a:t>
            </a:r>
            <a:r>
              <a:rPr b="1" lang="en" sz="1300">
                <a:solidFill>
                  <a:schemeClr val="dk1"/>
                </a:solidFill>
                <a:highlight>
                  <a:srgbClr val="93C47D"/>
                </a:highlight>
              </a:rPr>
              <a:t>weights </a:t>
            </a:r>
            <a:endParaRPr b="1" sz="1300">
              <a:solidFill>
                <a:schemeClr val="dk1"/>
              </a:solidFill>
              <a:highlight>
                <a:srgbClr val="93C47D"/>
              </a:highlight>
            </a:endParaRPr>
          </a:p>
        </p:txBody>
      </p:sp>
      <p:sp>
        <p:nvSpPr>
          <p:cNvPr id="103" name="Google Shape;103;p17"/>
          <p:cNvSpPr txBox="1"/>
          <p:nvPr/>
        </p:nvSpPr>
        <p:spPr>
          <a:xfrm>
            <a:off x="1291900" y="2571738"/>
            <a:ext cx="353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6AA84F"/>
                </a:solidFill>
              </a:rPr>
              <a:t>w</a:t>
            </a:r>
            <a:r>
              <a:rPr b="1" baseline="-25000" lang="en" sz="1800">
                <a:solidFill>
                  <a:srgbClr val="6AA84F"/>
                </a:solidFill>
              </a:rPr>
              <a:t>1</a:t>
            </a:r>
            <a:endParaRPr b="1" baseline="-25000" sz="1800">
              <a:solidFill>
                <a:srgbClr val="6AA84F"/>
              </a:solidFill>
            </a:endParaRPr>
          </a:p>
        </p:txBody>
      </p:sp>
      <p:sp>
        <p:nvSpPr>
          <p:cNvPr id="104" name="Google Shape;104;p17"/>
          <p:cNvSpPr txBox="1"/>
          <p:nvPr/>
        </p:nvSpPr>
        <p:spPr>
          <a:xfrm>
            <a:off x="1432000" y="3193625"/>
            <a:ext cx="65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6AA84F"/>
                </a:solidFill>
              </a:rPr>
              <a:t>w</a:t>
            </a:r>
            <a:r>
              <a:rPr b="1" baseline="-25000" lang="en" sz="1800">
                <a:solidFill>
                  <a:srgbClr val="6AA84F"/>
                </a:solidFill>
              </a:rPr>
              <a:t>2</a:t>
            </a:r>
            <a:endParaRPr b="1" baseline="-25000" sz="1800">
              <a:solidFill>
                <a:srgbClr val="6AA84F"/>
              </a:solidFill>
            </a:endParaRPr>
          </a:p>
        </p:txBody>
      </p:sp>
      <p:sp>
        <p:nvSpPr>
          <p:cNvPr id="105" name="Google Shape;105;p17"/>
          <p:cNvSpPr txBox="1"/>
          <p:nvPr/>
        </p:nvSpPr>
        <p:spPr>
          <a:xfrm>
            <a:off x="1535250" y="3815500"/>
            <a:ext cx="75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6AA84F"/>
                </a:solidFill>
              </a:rPr>
              <a:t>w</a:t>
            </a:r>
            <a:r>
              <a:rPr b="1" baseline="-25000" lang="en" sz="1800">
                <a:solidFill>
                  <a:srgbClr val="6AA84F"/>
                </a:solidFill>
              </a:rPr>
              <a:t>3</a:t>
            </a:r>
            <a:endParaRPr b="1" baseline="-25000" sz="1800">
              <a:solidFill>
                <a:srgbClr val="6AA84F"/>
              </a:solidFill>
            </a:endParaRPr>
          </a:p>
        </p:txBody>
      </p:sp>
      <p:sp>
        <p:nvSpPr>
          <p:cNvPr id="106" name="Google Shape;106;p17"/>
          <p:cNvSpPr txBox="1"/>
          <p:nvPr/>
        </p:nvSpPr>
        <p:spPr>
          <a:xfrm>
            <a:off x="2215900" y="4615400"/>
            <a:ext cx="1691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highlight>
                  <a:srgbClr val="EA9999"/>
                </a:highlight>
              </a:rPr>
              <a:t>Bias</a:t>
            </a:r>
            <a:r>
              <a:rPr b="1" lang="en" sz="1300">
                <a:solidFill>
                  <a:schemeClr val="dk1"/>
                </a:solidFill>
              </a:rPr>
              <a:t> is also added</a:t>
            </a:r>
            <a:endParaRPr b="1" sz="1300">
              <a:solidFill>
                <a:schemeClr val="dk1"/>
              </a:solidFill>
            </a:endParaRPr>
          </a:p>
        </p:txBody>
      </p:sp>
      <p:sp>
        <p:nvSpPr>
          <p:cNvPr id="107" name="Google Shape;107;p17"/>
          <p:cNvSpPr/>
          <p:nvPr/>
        </p:nvSpPr>
        <p:spPr>
          <a:xfrm>
            <a:off x="2290775" y="4149475"/>
            <a:ext cx="426900" cy="4269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t>b</a:t>
            </a:r>
            <a:endParaRPr b="1" sz="1700"/>
          </a:p>
        </p:txBody>
      </p:sp>
      <p:cxnSp>
        <p:nvCxnSpPr>
          <p:cNvPr id="108" name="Google Shape;108;p17"/>
          <p:cNvCxnSpPr>
            <a:stCxn id="107" idx="0"/>
            <a:endCxn id="101" idx="4"/>
          </p:cNvCxnSpPr>
          <p:nvPr/>
        </p:nvCxnSpPr>
        <p:spPr>
          <a:xfrm rot="10800000">
            <a:off x="2504225" y="3413275"/>
            <a:ext cx="0" cy="736200"/>
          </a:xfrm>
          <a:prstGeom prst="straightConnector1">
            <a:avLst/>
          </a:prstGeom>
          <a:noFill/>
          <a:ln cap="flat" cmpd="sng" w="28575">
            <a:solidFill>
              <a:srgbClr val="999999"/>
            </a:solidFill>
            <a:prstDash val="solid"/>
            <a:round/>
            <a:headEnd len="med" w="med" type="none"/>
            <a:tailEnd len="med" w="med" type="none"/>
          </a:ln>
        </p:spPr>
      </p:cxnSp>
      <p:sp>
        <p:nvSpPr>
          <p:cNvPr id="109" name="Google Shape;109;p17"/>
          <p:cNvSpPr/>
          <p:nvPr/>
        </p:nvSpPr>
        <p:spPr>
          <a:xfrm>
            <a:off x="635125" y="2189675"/>
            <a:ext cx="426900" cy="4269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t>x</a:t>
            </a:r>
            <a:endParaRPr b="1" sz="1700"/>
          </a:p>
        </p:txBody>
      </p:sp>
      <p:cxnSp>
        <p:nvCxnSpPr>
          <p:cNvPr id="110" name="Google Shape;110;p17"/>
          <p:cNvCxnSpPr/>
          <p:nvPr/>
        </p:nvCxnSpPr>
        <p:spPr>
          <a:xfrm>
            <a:off x="2724125" y="3199775"/>
            <a:ext cx="2413500" cy="0"/>
          </a:xfrm>
          <a:prstGeom prst="straightConnector1">
            <a:avLst/>
          </a:prstGeom>
          <a:noFill/>
          <a:ln cap="flat" cmpd="sng" w="28575">
            <a:solidFill>
              <a:srgbClr val="999999"/>
            </a:solidFill>
            <a:prstDash val="solid"/>
            <a:round/>
            <a:headEnd len="med" w="med" type="none"/>
            <a:tailEnd len="med" w="med" type="none"/>
          </a:ln>
        </p:spPr>
      </p:cxnSp>
      <p:cxnSp>
        <p:nvCxnSpPr>
          <p:cNvPr id="111" name="Google Shape;111;p17"/>
          <p:cNvCxnSpPr/>
          <p:nvPr/>
        </p:nvCxnSpPr>
        <p:spPr>
          <a:xfrm>
            <a:off x="4921925" y="2724700"/>
            <a:ext cx="330000" cy="314100"/>
          </a:xfrm>
          <a:prstGeom prst="straightConnector1">
            <a:avLst/>
          </a:prstGeom>
          <a:noFill/>
          <a:ln cap="flat" cmpd="sng" w="28575">
            <a:solidFill>
              <a:srgbClr val="999999"/>
            </a:solidFill>
            <a:prstDash val="solid"/>
            <a:round/>
            <a:headEnd len="med" w="med" type="none"/>
            <a:tailEnd len="med" w="med" type="none"/>
          </a:ln>
        </p:spPr>
      </p:cxnSp>
      <p:cxnSp>
        <p:nvCxnSpPr>
          <p:cNvPr id="112" name="Google Shape;112;p17"/>
          <p:cNvCxnSpPr/>
          <p:nvPr/>
        </p:nvCxnSpPr>
        <p:spPr>
          <a:xfrm>
            <a:off x="4666375" y="2946050"/>
            <a:ext cx="518400" cy="147300"/>
          </a:xfrm>
          <a:prstGeom prst="straightConnector1">
            <a:avLst/>
          </a:prstGeom>
          <a:noFill/>
          <a:ln cap="flat" cmpd="sng" w="28575">
            <a:solidFill>
              <a:srgbClr val="999999"/>
            </a:solidFill>
            <a:prstDash val="solid"/>
            <a:round/>
            <a:headEnd len="med" w="med" type="none"/>
            <a:tailEnd len="med" w="med" type="none"/>
          </a:ln>
        </p:spPr>
      </p:cxnSp>
      <p:cxnSp>
        <p:nvCxnSpPr>
          <p:cNvPr id="113" name="Google Shape;113;p17"/>
          <p:cNvCxnSpPr/>
          <p:nvPr/>
        </p:nvCxnSpPr>
        <p:spPr>
          <a:xfrm flipH="1" rot="10800000">
            <a:off x="4683800" y="3306300"/>
            <a:ext cx="486600" cy="156000"/>
          </a:xfrm>
          <a:prstGeom prst="straightConnector1">
            <a:avLst/>
          </a:prstGeom>
          <a:noFill/>
          <a:ln cap="flat" cmpd="sng" w="28575">
            <a:solidFill>
              <a:srgbClr val="999999"/>
            </a:solidFill>
            <a:prstDash val="solid"/>
            <a:round/>
            <a:headEnd len="med" w="med" type="none"/>
            <a:tailEnd len="med" w="med" type="none"/>
          </a:ln>
        </p:spPr>
      </p:cxnSp>
      <p:cxnSp>
        <p:nvCxnSpPr>
          <p:cNvPr id="114" name="Google Shape;114;p17"/>
          <p:cNvCxnSpPr/>
          <p:nvPr/>
        </p:nvCxnSpPr>
        <p:spPr>
          <a:xfrm flipH="1" rot="10800000">
            <a:off x="4956775" y="3384300"/>
            <a:ext cx="295200" cy="304500"/>
          </a:xfrm>
          <a:prstGeom prst="straightConnector1">
            <a:avLst/>
          </a:prstGeom>
          <a:noFill/>
          <a:ln cap="flat" cmpd="sng" w="28575">
            <a:solidFill>
              <a:srgbClr val="999999"/>
            </a:solidFill>
            <a:prstDash val="solid"/>
            <a:round/>
            <a:headEnd len="med" w="med" type="none"/>
            <a:tailEnd len="med" w="med" type="none"/>
          </a:ln>
        </p:spPr>
      </p:cxnSp>
      <p:sp>
        <p:nvSpPr>
          <p:cNvPr id="115" name="Google Shape;115;p17"/>
          <p:cNvSpPr/>
          <p:nvPr/>
        </p:nvSpPr>
        <p:spPr>
          <a:xfrm>
            <a:off x="5137625" y="2986325"/>
            <a:ext cx="426900" cy="426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Σ</a:t>
            </a:r>
            <a:endParaRPr b="1" sz="1900"/>
          </a:p>
        </p:txBody>
      </p:sp>
      <p:sp>
        <p:nvSpPr>
          <p:cNvPr id="116" name="Google Shape;116;p17"/>
          <p:cNvSpPr txBox="1"/>
          <p:nvPr/>
        </p:nvSpPr>
        <p:spPr>
          <a:xfrm>
            <a:off x="1533575" y="2162250"/>
            <a:ext cx="1941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highlight>
                  <a:srgbClr val="FFD966"/>
                </a:highlight>
              </a:rPr>
              <a:t>Data</a:t>
            </a:r>
            <a:r>
              <a:rPr b="1" lang="en" sz="1300">
                <a:solidFill>
                  <a:schemeClr val="dk1"/>
                </a:solidFill>
              </a:rPr>
              <a:t> is </a:t>
            </a:r>
            <a:r>
              <a:rPr b="1" lang="en" sz="1300">
                <a:solidFill>
                  <a:schemeClr val="dk1"/>
                </a:solidFill>
                <a:highlight>
                  <a:srgbClr val="D9D9D9"/>
                </a:highlight>
              </a:rPr>
              <a:t>summed</a:t>
            </a:r>
            <a:r>
              <a:rPr b="1" lang="en" sz="1300">
                <a:solidFill>
                  <a:schemeClr val="dk1"/>
                </a:solidFill>
              </a:rPr>
              <a:t> based on node </a:t>
            </a:r>
            <a:r>
              <a:rPr b="1" lang="en" sz="1300">
                <a:solidFill>
                  <a:schemeClr val="dk1"/>
                </a:solidFill>
                <a:highlight>
                  <a:srgbClr val="93C47D"/>
                </a:highlight>
              </a:rPr>
              <a:t>weights</a:t>
            </a:r>
            <a:endParaRPr b="1" sz="1300">
              <a:solidFill>
                <a:schemeClr val="dk1"/>
              </a:solidFill>
              <a:highlight>
                <a:srgbClr val="93C47D"/>
              </a:highlight>
            </a:endParaRPr>
          </a:p>
        </p:txBody>
      </p:sp>
      <p:sp>
        <p:nvSpPr>
          <p:cNvPr id="117" name="Google Shape;117;p17"/>
          <p:cNvSpPr txBox="1"/>
          <p:nvPr/>
        </p:nvSpPr>
        <p:spPr>
          <a:xfrm>
            <a:off x="2717800" y="3306300"/>
            <a:ext cx="1941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rPr>
              <a:t>If sum exceeds threshold, data is passed to </a:t>
            </a:r>
            <a:r>
              <a:rPr b="1" lang="en" sz="1300">
                <a:solidFill>
                  <a:schemeClr val="dk1"/>
                </a:solidFill>
                <a:highlight>
                  <a:srgbClr val="A4C2F4"/>
                </a:highlight>
              </a:rPr>
              <a:t>next node</a:t>
            </a:r>
            <a:endParaRPr b="1" sz="1300">
              <a:solidFill>
                <a:schemeClr val="dk1"/>
              </a:solidFill>
              <a:highlight>
                <a:srgbClr val="A4C2F4"/>
              </a:highlight>
            </a:endParaRPr>
          </a:p>
        </p:txBody>
      </p:sp>
      <p:cxnSp>
        <p:nvCxnSpPr>
          <p:cNvPr id="118" name="Google Shape;118;p17"/>
          <p:cNvCxnSpPr/>
          <p:nvPr/>
        </p:nvCxnSpPr>
        <p:spPr>
          <a:xfrm>
            <a:off x="5564525" y="3199775"/>
            <a:ext cx="509100" cy="0"/>
          </a:xfrm>
          <a:prstGeom prst="straightConnector1">
            <a:avLst/>
          </a:prstGeom>
          <a:noFill/>
          <a:ln cap="flat" cmpd="sng" w="28575">
            <a:solidFill>
              <a:srgbClr val="999999"/>
            </a:solidFill>
            <a:prstDash val="solid"/>
            <a:round/>
            <a:headEnd len="med" w="med" type="none"/>
            <a:tailEnd len="med" w="med" type="none"/>
          </a:ln>
        </p:spPr>
      </p:cxnSp>
      <p:sp>
        <p:nvSpPr>
          <p:cNvPr id="119" name="Google Shape;119;p17"/>
          <p:cNvSpPr txBox="1"/>
          <p:nvPr/>
        </p:nvSpPr>
        <p:spPr>
          <a:xfrm>
            <a:off x="5553500" y="3384300"/>
            <a:ext cx="19413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rPr>
              <a:t>Combination of many of these layers lead</a:t>
            </a:r>
            <a:r>
              <a:rPr b="1" lang="en" sz="1300">
                <a:solidFill>
                  <a:schemeClr val="dk1"/>
                </a:solidFill>
              </a:rPr>
              <a:t>s</a:t>
            </a:r>
            <a:r>
              <a:rPr b="1" lang="en" sz="1300">
                <a:solidFill>
                  <a:schemeClr val="dk1"/>
                </a:solidFill>
              </a:rPr>
              <a:t> to complicated circuits capable of making </a:t>
            </a:r>
            <a:r>
              <a:rPr b="1" lang="en" sz="1300">
                <a:solidFill>
                  <a:schemeClr val="dk1"/>
                </a:solidFill>
                <a:highlight>
                  <a:srgbClr val="B4A7D6"/>
                </a:highlight>
              </a:rPr>
              <a:t>decisions</a:t>
            </a:r>
            <a:endParaRPr b="1" sz="1300">
              <a:solidFill>
                <a:schemeClr val="dk1"/>
              </a:solidFill>
              <a:highlight>
                <a:srgbClr val="B4A7D6"/>
              </a:highlight>
            </a:endParaRPr>
          </a:p>
        </p:txBody>
      </p:sp>
      <p:cxnSp>
        <p:nvCxnSpPr>
          <p:cNvPr id="120" name="Google Shape;120;p17"/>
          <p:cNvCxnSpPr/>
          <p:nvPr/>
        </p:nvCxnSpPr>
        <p:spPr>
          <a:xfrm>
            <a:off x="6823875" y="3199775"/>
            <a:ext cx="964200" cy="0"/>
          </a:xfrm>
          <a:prstGeom prst="straightConnector1">
            <a:avLst/>
          </a:prstGeom>
          <a:noFill/>
          <a:ln cap="flat" cmpd="sng" w="28575">
            <a:solidFill>
              <a:srgbClr val="999999"/>
            </a:solidFill>
            <a:prstDash val="solid"/>
            <a:round/>
            <a:headEnd len="med" w="med" type="none"/>
            <a:tailEnd len="med" w="med" type="none"/>
          </a:ln>
        </p:spPr>
      </p:cxnSp>
      <p:sp>
        <p:nvSpPr>
          <p:cNvPr id="121" name="Google Shape;121;p17"/>
          <p:cNvSpPr/>
          <p:nvPr/>
        </p:nvSpPr>
        <p:spPr>
          <a:xfrm>
            <a:off x="7646675" y="2607125"/>
            <a:ext cx="1185300" cy="11853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rPr>
              <a:t>output</a:t>
            </a:r>
            <a:endParaRPr b="1" sz="1600">
              <a:solidFill>
                <a:srgbClr val="FFFFFF"/>
              </a:solidFill>
            </a:endParaRPr>
          </a:p>
        </p:txBody>
      </p:sp>
      <p:sp>
        <p:nvSpPr>
          <p:cNvPr id="122" name="Google Shape;122;p17"/>
          <p:cNvSpPr txBox="1"/>
          <p:nvPr/>
        </p:nvSpPr>
        <p:spPr>
          <a:xfrm>
            <a:off x="6049400" y="2874475"/>
            <a:ext cx="7998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chemeClr val="dk1"/>
                </a:solidFill>
              </a:rPr>
              <a:t>…</a:t>
            </a:r>
            <a:endParaRPr b="1" sz="2900">
              <a:solidFill>
                <a:schemeClr val="dk1"/>
              </a:solidFill>
            </a:endParaRPr>
          </a:p>
        </p:txBody>
      </p:sp>
      <p:cxnSp>
        <p:nvCxnSpPr>
          <p:cNvPr id="123" name="Google Shape;123;p17"/>
          <p:cNvCxnSpPr/>
          <p:nvPr/>
        </p:nvCxnSpPr>
        <p:spPr>
          <a:xfrm>
            <a:off x="245825" y="2034475"/>
            <a:ext cx="8813100" cy="0"/>
          </a:xfrm>
          <a:prstGeom prst="straightConnector1">
            <a:avLst/>
          </a:prstGeom>
          <a:noFill/>
          <a:ln cap="flat" cmpd="sng" w="28575">
            <a:solidFill>
              <a:srgbClr val="CCCCCC"/>
            </a:solidFill>
            <a:prstDash val="solid"/>
            <a:round/>
            <a:headEnd len="med" w="med" type="none"/>
            <a:tailEnd len="med" w="med" type="none"/>
          </a:ln>
        </p:spPr>
      </p:cxnSp>
      <p:sp>
        <p:nvSpPr>
          <p:cNvPr id="124" name="Google Shape;124;p17"/>
          <p:cNvSpPr txBox="1"/>
          <p:nvPr/>
        </p:nvSpPr>
        <p:spPr>
          <a:xfrm>
            <a:off x="-799800" y="0"/>
            <a:ext cx="7998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Han</a:t>
            </a:r>
            <a:endParaRPr b="1" sz="18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Neural Networks</a:t>
            </a:r>
            <a:endParaRPr/>
          </a:p>
        </p:txBody>
      </p:sp>
      <p:sp>
        <p:nvSpPr>
          <p:cNvPr id="130" name="Google Shape;13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Loss function</a:t>
            </a:r>
            <a:endParaRPr/>
          </a:p>
          <a:p>
            <a:pPr indent="-342900" lvl="0" marL="457200" rtl="0" algn="l">
              <a:spcBef>
                <a:spcPts val="1200"/>
              </a:spcBef>
              <a:spcAft>
                <a:spcPts val="0"/>
              </a:spcAft>
              <a:buSzPts val="1800"/>
              <a:buChar char="-"/>
            </a:pPr>
            <a:r>
              <a:rPr lang="en"/>
              <a:t>Measures distance between ground truth and model’s prediction</a:t>
            </a:r>
            <a:endParaRPr/>
          </a:p>
          <a:p>
            <a:pPr indent="-342900" lvl="0" marL="457200" rtl="0" algn="l">
              <a:spcBef>
                <a:spcPts val="0"/>
              </a:spcBef>
              <a:spcAft>
                <a:spcPts val="0"/>
              </a:spcAft>
              <a:buSzPts val="1800"/>
              <a:buChar char="-"/>
            </a:pPr>
            <a:r>
              <a:rPr lang="en"/>
              <a:t>Function of model parameters</a:t>
            </a:r>
            <a:endParaRPr/>
          </a:p>
          <a:p>
            <a:pPr indent="0" lvl="0" marL="0" rtl="0" algn="l">
              <a:spcBef>
                <a:spcPts val="1200"/>
              </a:spcBef>
              <a:spcAft>
                <a:spcPts val="0"/>
              </a:spcAft>
              <a:buNone/>
            </a:pPr>
            <a:r>
              <a:rPr b="1" lang="en"/>
              <a:t>Examples of loss functions</a:t>
            </a:r>
            <a:endParaRPr/>
          </a:p>
          <a:p>
            <a:pPr indent="-342900" lvl="0" marL="457200" rtl="0" algn="l">
              <a:spcBef>
                <a:spcPts val="1200"/>
              </a:spcBef>
              <a:spcAft>
                <a:spcPts val="0"/>
              </a:spcAft>
              <a:buSzPts val="1800"/>
              <a:buChar char="-"/>
            </a:pPr>
            <a:r>
              <a:rPr lang="en"/>
              <a:t>Classification: cross-entropy loss</a:t>
            </a:r>
            <a:endParaRPr/>
          </a:p>
          <a:p>
            <a:pPr indent="-342900" lvl="0" marL="457200" rtl="0" algn="l">
              <a:spcBef>
                <a:spcPts val="0"/>
              </a:spcBef>
              <a:spcAft>
                <a:spcPts val="0"/>
              </a:spcAft>
              <a:buSzPts val="1800"/>
              <a:buChar char="-"/>
            </a:pPr>
            <a:r>
              <a:rPr lang="en"/>
              <a:t>Regression: L1, L2, L</a:t>
            </a:r>
            <a:r>
              <a:rPr i="1" lang="en"/>
              <a:t>n</a:t>
            </a:r>
            <a:r>
              <a:rPr lang="en"/>
              <a:t> loss</a:t>
            </a:r>
            <a:endParaRPr/>
          </a:p>
          <a:p>
            <a:pPr indent="0" lvl="0" marL="0" rtl="0" algn="l">
              <a:spcBef>
                <a:spcPts val="1200"/>
              </a:spcBef>
              <a:spcAft>
                <a:spcPts val="0"/>
              </a:spcAft>
              <a:buNone/>
            </a:pPr>
            <a:r>
              <a:rPr b="1" lang="en" sz="2000"/>
              <a:t>Training Objective → Minimize Loss</a:t>
            </a:r>
            <a:endParaRPr b="1" sz="2000"/>
          </a:p>
          <a:p>
            <a:pPr indent="0" lvl="0" marL="0" rtl="0" algn="l">
              <a:spcBef>
                <a:spcPts val="1200"/>
              </a:spcBef>
              <a:spcAft>
                <a:spcPts val="1200"/>
              </a:spcAft>
              <a:buNone/>
            </a:pPr>
            <a:r>
              <a:t/>
            </a:r>
            <a:endParaRPr/>
          </a:p>
        </p:txBody>
      </p:sp>
      <p:pic>
        <p:nvPicPr>
          <p:cNvPr id="131" name="Google Shape;131;p18"/>
          <p:cNvPicPr preferRelativeResize="0"/>
          <p:nvPr/>
        </p:nvPicPr>
        <p:blipFill>
          <a:blip r:embed="rId3">
            <a:alphaModFix/>
          </a:blip>
          <a:stretch>
            <a:fillRect/>
          </a:stretch>
        </p:blipFill>
        <p:spPr>
          <a:xfrm>
            <a:off x="4785100" y="2095778"/>
            <a:ext cx="3931826" cy="2056300"/>
          </a:xfrm>
          <a:prstGeom prst="rect">
            <a:avLst/>
          </a:prstGeom>
          <a:noFill/>
          <a:ln>
            <a:noFill/>
          </a:ln>
        </p:spPr>
      </p:pic>
      <p:sp>
        <p:nvSpPr>
          <p:cNvPr id="132" name="Google Shape;132;p18"/>
          <p:cNvSpPr txBox="1"/>
          <p:nvPr>
            <p:ph idx="1" type="body"/>
          </p:nvPr>
        </p:nvSpPr>
        <p:spPr>
          <a:xfrm>
            <a:off x="7797250" y="3861375"/>
            <a:ext cx="1110600" cy="2907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1200"/>
              </a:spcAft>
              <a:buNone/>
            </a:pPr>
            <a:r>
              <a:rPr lang="en"/>
              <a:t>source: Medium, 2023</a:t>
            </a:r>
            <a:endParaRPr/>
          </a:p>
        </p:txBody>
      </p:sp>
      <p:sp>
        <p:nvSpPr>
          <p:cNvPr id="133" name="Google Shape;133;p18"/>
          <p:cNvSpPr txBox="1"/>
          <p:nvPr/>
        </p:nvSpPr>
        <p:spPr>
          <a:xfrm>
            <a:off x="7185900" y="0"/>
            <a:ext cx="19581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Introduction</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Neural Networks</a:t>
            </a:r>
            <a:endParaRPr/>
          </a:p>
        </p:txBody>
      </p:sp>
      <p:sp>
        <p:nvSpPr>
          <p:cNvPr id="139" name="Google Shape;13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How to minimize loss?</a:t>
            </a:r>
            <a:endParaRPr b="1"/>
          </a:p>
          <a:p>
            <a:pPr indent="-342900" lvl="0" marL="457200" rtl="0" algn="l">
              <a:spcBef>
                <a:spcPts val="1200"/>
              </a:spcBef>
              <a:spcAft>
                <a:spcPts val="0"/>
              </a:spcAft>
              <a:buSzPts val="1800"/>
              <a:buChar char="-"/>
            </a:pPr>
            <a:r>
              <a:rPr lang="en"/>
              <a:t>Update weights:</a:t>
            </a:r>
            <a:endParaRPr/>
          </a:p>
          <a:p>
            <a:pPr indent="-342900" lvl="0" marL="457200" rtl="0" algn="l">
              <a:spcBef>
                <a:spcPts val="0"/>
              </a:spcBef>
              <a:spcAft>
                <a:spcPts val="0"/>
              </a:spcAft>
              <a:buSzPts val="1800"/>
              <a:buChar char="-"/>
            </a:pPr>
            <a:r>
              <a:rPr lang="en"/>
              <a:t>Gradient descent:</a:t>
            </a:r>
            <a:endParaRPr/>
          </a:p>
          <a:p>
            <a:pPr indent="-317500" lvl="1" marL="914400" rtl="0" algn="l">
              <a:spcBef>
                <a:spcPts val="0"/>
              </a:spcBef>
              <a:spcAft>
                <a:spcPts val="0"/>
              </a:spcAft>
              <a:buSzPts val="1400"/>
              <a:buChar char="-"/>
            </a:pPr>
            <a:r>
              <a:rPr lang="en"/>
              <a:t>At each time point, take a step in the direction that minimizes error function</a:t>
            </a:r>
            <a:endParaRPr/>
          </a:p>
          <a:p>
            <a:pPr indent="-317500" lvl="1" marL="914400" rtl="0" algn="l">
              <a:spcBef>
                <a:spcPts val="0"/>
              </a:spcBef>
              <a:spcAft>
                <a:spcPts val="0"/>
              </a:spcAft>
              <a:buSzPts val="1400"/>
              <a:buChar char="-"/>
            </a:pPr>
            <a:r>
              <a:rPr lang="en"/>
              <a:t>Hyperparameter </a:t>
            </a:r>
            <a:r>
              <a:rPr i="1" lang="en"/>
              <a:t>η </a:t>
            </a:r>
            <a:r>
              <a:rPr lang="en"/>
              <a:t>(</a:t>
            </a:r>
            <a:r>
              <a:rPr i="1" lang="en"/>
              <a:t>eta</a:t>
            </a:r>
            <a:r>
              <a:rPr lang="en"/>
              <a:t>) - learning rate</a:t>
            </a:r>
            <a:endParaRPr/>
          </a:p>
        </p:txBody>
      </p:sp>
      <p:pic>
        <p:nvPicPr>
          <p:cNvPr id="140" name="Google Shape;140;p19"/>
          <p:cNvPicPr preferRelativeResize="0"/>
          <p:nvPr/>
        </p:nvPicPr>
        <p:blipFill>
          <a:blip r:embed="rId3">
            <a:alphaModFix/>
          </a:blip>
          <a:stretch>
            <a:fillRect/>
          </a:stretch>
        </p:blipFill>
        <p:spPr>
          <a:xfrm>
            <a:off x="5887151" y="238550"/>
            <a:ext cx="2945144" cy="1945576"/>
          </a:xfrm>
          <a:prstGeom prst="rect">
            <a:avLst/>
          </a:prstGeom>
          <a:noFill/>
          <a:ln>
            <a:noFill/>
          </a:ln>
        </p:spPr>
      </p:pic>
      <p:sp>
        <p:nvSpPr>
          <p:cNvPr id="141" name="Google Shape;141;p19"/>
          <p:cNvSpPr txBox="1"/>
          <p:nvPr>
            <p:ph idx="1" type="body"/>
          </p:nvPr>
        </p:nvSpPr>
        <p:spPr>
          <a:xfrm>
            <a:off x="8001850" y="1971875"/>
            <a:ext cx="1110600" cy="2907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1200"/>
              </a:spcAft>
              <a:buNone/>
            </a:pPr>
            <a:r>
              <a:rPr lang="en"/>
              <a:t>source: Medium, 2024</a:t>
            </a:r>
            <a:endParaRPr/>
          </a:p>
        </p:txBody>
      </p:sp>
      <p:pic>
        <p:nvPicPr>
          <p:cNvPr id="142" name="Google Shape;142;p19"/>
          <p:cNvPicPr preferRelativeResize="0"/>
          <p:nvPr/>
        </p:nvPicPr>
        <p:blipFill>
          <a:blip r:embed="rId4">
            <a:alphaModFix/>
          </a:blip>
          <a:stretch>
            <a:fillRect/>
          </a:stretch>
        </p:blipFill>
        <p:spPr>
          <a:xfrm>
            <a:off x="2629300" y="1505775"/>
            <a:ext cx="2320375" cy="533200"/>
          </a:xfrm>
          <a:prstGeom prst="rect">
            <a:avLst/>
          </a:prstGeom>
          <a:noFill/>
          <a:ln>
            <a:noFill/>
          </a:ln>
        </p:spPr>
      </p:pic>
      <p:pic>
        <p:nvPicPr>
          <p:cNvPr id="143" name="Google Shape;143;p19"/>
          <p:cNvPicPr preferRelativeResize="0"/>
          <p:nvPr/>
        </p:nvPicPr>
        <p:blipFill>
          <a:blip r:embed="rId5">
            <a:alphaModFix/>
          </a:blip>
          <a:stretch>
            <a:fillRect/>
          </a:stretch>
        </p:blipFill>
        <p:spPr>
          <a:xfrm>
            <a:off x="2744425" y="1919700"/>
            <a:ext cx="2440675" cy="455950"/>
          </a:xfrm>
          <a:prstGeom prst="rect">
            <a:avLst/>
          </a:prstGeom>
          <a:noFill/>
          <a:ln>
            <a:noFill/>
          </a:ln>
        </p:spPr>
      </p:pic>
      <p:pic>
        <p:nvPicPr>
          <p:cNvPr id="144" name="Google Shape;144;p19"/>
          <p:cNvPicPr preferRelativeResize="0"/>
          <p:nvPr/>
        </p:nvPicPr>
        <p:blipFill>
          <a:blip r:embed="rId6">
            <a:alphaModFix/>
          </a:blip>
          <a:stretch>
            <a:fillRect/>
          </a:stretch>
        </p:blipFill>
        <p:spPr>
          <a:xfrm>
            <a:off x="395100" y="2977550"/>
            <a:ext cx="3311824" cy="1741050"/>
          </a:xfrm>
          <a:prstGeom prst="rect">
            <a:avLst/>
          </a:prstGeom>
          <a:noFill/>
          <a:ln>
            <a:noFill/>
          </a:ln>
        </p:spPr>
      </p:pic>
      <p:sp>
        <p:nvSpPr>
          <p:cNvPr id="145" name="Google Shape;145;p19"/>
          <p:cNvSpPr txBox="1"/>
          <p:nvPr>
            <p:ph idx="1" type="body"/>
          </p:nvPr>
        </p:nvSpPr>
        <p:spPr>
          <a:xfrm>
            <a:off x="3875450" y="2977550"/>
            <a:ext cx="4956900" cy="189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400"/>
              <a:t>η</a:t>
            </a:r>
            <a:r>
              <a:rPr i="1" lang="en" sz="1400"/>
              <a:t> </a:t>
            </a:r>
            <a:r>
              <a:rPr i="1" lang="en" sz="1400"/>
              <a:t>- </a:t>
            </a:r>
            <a:r>
              <a:rPr b="1" lang="en"/>
              <a:t>Learning rate</a:t>
            </a:r>
            <a:endParaRPr b="1"/>
          </a:p>
          <a:p>
            <a:pPr indent="0" lvl="0" marL="0" rtl="0" algn="l">
              <a:spcBef>
                <a:spcPts val="1200"/>
              </a:spcBef>
              <a:spcAft>
                <a:spcPts val="0"/>
              </a:spcAft>
              <a:buNone/>
            </a:pPr>
            <a:r>
              <a:rPr lang="en"/>
              <a:t>Too big → model might miss minima</a:t>
            </a:r>
            <a:endParaRPr/>
          </a:p>
          <a:p>
            <a:pPr indent="0" lvl="0" marL="0" rtl="0" algn="l">
              <a:spcBef>
                <a:spcPts val="1200"/>
              </a:spcBef>
              <a:spcAft>
                <a:spcPts val="1200"/>
              </a:spcAft>
              <a:buNone/>
            </a:pPr>
            <a:r>
              <a:rPr lang="en"/>
              <a:t>Too small → longer training, model may fail to converge</a:t>
            </a:r>
            <a:endParaRPr/>
          </a:p>
        </p:txBody>
      </p:sp>
      <p:sp>
        <p:nvSpPr>
          <p:cNvPr id="146" name="Google Shape;146;p19"/>
          <p:cNvSpPr txBox="1"/>
          <p:nvPr>
            <p:ph idx="1" type="body"/>
          </p:nvPr>
        </p:nvSpPr>
        <p:spPr>
          <a:xfrm>
            <a:off x="2744425" y="4666225"/>
            <a:ext cx="1110600" cy="2907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1200"/>
              </a:spcAft>
              <a:buNone/>
            </a:pPr>
            <a:r>
              <a:rPr lang="en"/>
              <a:t>source: Medium, 2024</a:t>
            </a:r>
            <a:endParaRPr/>
          </a:p>
        </p:txBody>
      </p:sp>
      <p:sp>
        <p:nvSpPr>
          <p:cNvPr id="147" name="Google Shape;147;p19"/>
          <p:cNvSpPr txBox="1"/>
          <p:nvPr/>
        </p:nvSpPr>
        <p:spPr>
          <a:xfrm>
            <a:off x="7185900" y="0"/>
            <a:ext cx="19581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Introduction</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Neural Networks</a:t>
            </a:r>
            <a:endParaRPr/>
          </a:p>
        </p:txBody>
      </p:sp>
      <p:sp>
        <p:nvSpPr>
          <p:cNvPr id="153" name="Google Shape;15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Modern neural networks contain billions of parameters</a:t>
            </a:r>
            <a:endParaRPr/>
          </a:p>
          <a:p>
            <a:pPr indent="-342900" lvl="0" marL="457200" rtl="0" algn="l">
              <a:spcBef>
                <a:spcPts val="0"/>
              </a:spcBef>
              <a:spcAft>
                <a:spcPts val="0"/>
              </a:spcAft>
              <a:buSzPts val="1800"/>
              <a:buChar char="-"/>
            </a:pPr>
            <a:r>
              <a:rPr lang="en"/>
              <a:t>How to calculate gradient with respect to each one?</a:t>
            </a:r>
            <a:endParaRPr/>
          </a:p>
          <a:p>
            <a:pPr indent="0" lvl="0" marL="0" rtl="0" algn="l">
              <a:spcBef>
                <a:spcPts val="1200"/>
              </a:spcBef>
              <a:spcAft>
                <a:spcPts val="1200"/>
              </a:spcAft>
              <a:buNone/>
            </a:pPr>
            <a:r>
              <a:rPr b="1" lang="en" sz="2200"/>
              <a:t>Answer: Backpropagation</a:t>
            </a:r>
            <a:endParaRPr b="1" sz="2200"/>
          </a:p>
        </p:txBody>
      </p:sp>
      <p:pic>
        <p:nvPicPr>
          <p:cNvPr id="154" name="Google Shape;154;p20"/>
          <p:cNvPicPr preferRelativeResize="0"/>
          <p:nvPr/>
        </p:nvPicPr>
        <p:blipFill>
          <a:blip r:embed="rId3">
            <a:alphaModFix/>
          </a:blip>
          <a:stretch>
            <a:fillRect/>
          </a:stretch>
        </p:blipFill>
        <p:spPr>
          <a:xfrm>
            <a:off x="6541046" y="260925"/>
            <a:ext cx="2291250" cy="2024926"/>
          </a:xfrm>
          <a:prstGeom prst="rect">
            <a:avLst/>
          </a:prstGeom>
          <a:noFill/>
          <a:ln>
            <a:noFill/>
          </a:ln>
        </p:spPr>
      </p:pic>
      <p:sp>
        <p:nvSpPr>
          <p:cNvPr id="155" name="Google Shape;155;p20"/>
          <p:cNvSpPr txBox="1"/>
          <p:nvPr>
            <p:ph idx="1" type="body"/>
          </p:nvPr>
        </p:nvSpPr>
        <p:spPr>
          <a:xfrm>
            <a:off x="8001850" y="1971875"/>
            <a:ext cx="1110600" cy="2907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1200"/>
              </a:spcAft>
              <a:buNone/>
            </a:pPr>
            <a:r>
              <a:rPr lang="en"/>
              <a:t>source: Bishop, 2006</a:t>
            </a:r>
            <a:endParaRPr/>
          </a:p>
        </p:txBody>
      </p:sp>
      <p:grpSp>
        <p:nvGrpSpPr>
          <p:cNvPr id="156" name="Google Shape;156;p20"/>
          <p:cNvGrpSpPr/>
          <p:nvPr/>
        </p:nvGrpSpPr>
        <p:grpSpPr>
          <a:xfrm>
            <a:off x="102975" y="2571964"/>
            <a:ext cx="2726700" cy="3482836"/>
            <a:chOff x="0" y="1189989"/>
            <a:chExt cx="2726700" cy="3482836"/>
          </a:xfrm>
        </p:grpSpPr>
        <p:sp>
          <p:nvSpPr>
            <p:cNvPr id="157" name="Google Shape;157;p20"/>
            <p:cNvSpPr/>
            <p:nvPr/>
          </p:nvSpPr>
          <p:spPr>
            <a:xfrm>
              <a:off x="0" y="1189989"/>
              <a:ext cx="2726700" cy="669000"/>
            </a:xfrm>
            <a:prstGeom prst="homePlate">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Forward Pass</a:t>
              </a:r>
              <a:endParaRPr>
                <a:solidFill>
                  <a:srgbClr val="FFFFFF"/>
                </a:solidFill>
                <a:latin typeface="Roboto"/>
                <a:ea typeface="Roboto"/>
                <a:cs typeface="Roboto"/>
                <a:sym typeface="Roboto"/>
              </a:endParaRPr>
            </a:p>
          </p:txBody>
        </p:sp>
        <p:sp>
          <p:nvSpPr>
            <p:cNvPr id="158" name="Google Shape;158;p20"/>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Process example to produce output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Use loss function to compare output to ground truth</a:t>
              </a:r>
              <a:endParaRPr sz="1200">
                <a:latin typeface="Roboto"/>
                <a:ea typeface="Roboto"/>
                <a:cs typeface="Roboto"/>
                <a:sym typeface="Roboto"/>
              </a:endParaRPr>
            </a:p>
          </p:txBody>
        </p:sp>
      </p:grpSp>
      <p:grpSp>
        <p:nvGrpSpPr>
          <p:cNvPr id="159" name="Google Shape;159;p20"/>
          <p:cNvGrpSpPr/>
          <p:nvPr/>
        </p:nvGrpSpPr>
        <p:grpSpPr>
          <a:xfrm>
            <a:off x="2366400" y="2571750"/>
            <a:ext cx="2541300" cy="3483050"/>
            <a:chOff x="2263425" y="1189775"/>
            <a:chExt cx="2541300" cy="3483050"/>
          </a:xfrm>
        </p:grpSpPr>
        <p:sp>
          <p:nvSpPr>
            <p:cNvPr id="160" name="Google Shape;160;p20"/>
            <p:cNvSpPr/>
            <p:nvPr/>
          </p:nvSpPr>
          <p:spPr>
            <a:xfrm>
              <a:off x="2263425" y="1189775"/>
              <a:ext cx="2541300" cy="669000"/>
            </a:xfrm>
            <a:prstGeom prst="chevron">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Compute Gradient</a:t>
              </a:r>
              <a:endParaRPr>
                <a:solidFill>
                  <a:srgbClr val="FFFFFF"/>
                </a:solidFill>
                <a:latin typeface="Roboto"/>
                <a:ea typeface="Roboto"/>
                <a:cs typeface="Roboto"/>
                <a:sym typeface="Roboto"/>
              </a:endParaRPr>
            </a:p>
          </p:txBody>
        </p:sp>
        <p:sp>
          <p:nvSpPr>
            <p:cNvPr id="161" name="Google Shape;161;p20"/>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Compute gradient with respect to each parameter using chain rule</a:t>
              </a:r>
              <a:endParaRPr sz="1200">
                <a:latin typeface="Roboto"/>
                <a:ea typeface="Roboto"/>
                <a:cs typeface="Roboto"/>
                <a:sym typeface="Roboto"/>
              </a:endParaRPr>
            </a:p>
          </p:txBody>
        </p:sp>
      </p:grpSp>
      <p:grpSp>
        <p:nvGrpSpPr>
          <p:cNvPr id="162" name="Google Shape;162;p20"/>
          <p:cNvGrpSpPr/>
          <p:nvPr/>
        </p:nvGrpSpPr>
        <p:grpSpPr>
          <a:xfrm>
            <a:off x="4432949" y="2571750"/>
            <a:ext cx="2541300" cy="3483050"/>
            <a:chOff x="4329974" y="1189775"/>
            <a:chExt cx="2541300" cy="3483050"/>
          </a:xfrm>
        </p:grpSpPr>
        <p:sp>
          <p:nvSpPr>
            <p:cNvPr id="163" name="Google Shape;163;p20"/>
            <p:cNvSpPr/>
            <p:nvPr/>
          </p:nvSpPr>
          <p:spPr>
            <a:xfrm>
              <a:off x="4329974" y="1189775"/>
              <a:ext cx="2541300" cy="669000"/>
            </a:xfrm>
            <a:prstGeom prst="chevron">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Update Weights</a:t>
              </a:r>
              <a:endParaRPr>
                <a:solidFill>
                  <a:srgbClr val="FFFFFF"/>
                </a:solidFill>
                <a:latin typeface="Roboto"/>
                <a:ea typeface="Roboto"/>
                <a:cs typeface="Roboto"/>
                <a:sym typeface="Roboto"/>
              </a:endParaRPr>
            </a:p>
          </p:txBody>
        </p:sp>
        <p:sp>
          <p:nvSpPr>
            <p:cNvPr id="164" name="Google Shape;164;p20"/>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Update weights using gradient information</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Variants of gradient descent</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SGD</a:t>
              </a:r>
              <a:endParaRPr sz="1200">
                <a:latin typeface="Roboto"/>
                <a:ea typeface="Roboto"/>
                <a:cs typeface="Roboto"/>
                <a:sym typeface="Roboto"/>
              </a:endParaRPr>
            </a:p>
            <a:p>
              <a:pPr indent="-304800" lvl="1" marL="914400" rtl="0" algn="l">
                <a:lnSpc>
                  <a:spcPct val="115000"/>
                </a:lnSpc>
                <a:spcBef>
                  <a:spcPts val="0"/>
                </a:spcBef>
                <a:spcAft>
                  <a:spcPts val="0"/>
                </a:spcAft>
                <a:buSzPts val="1200"/>
                <a:buFont typeface="Roboto"/>
                <a:buChar char="-"/>
              </a:pPr>
              <a:r>
                <a:rPr lang="en" sz="1200">
                  <a:latin typeface="Roboto"/>
                  <a:ea typeface="Roboto"/>
                  <a:cs typeface="Roboto"/>
                  <a:sym typeface="Roboto"/>
                </a:rPr>
                <a:t>Adam</a:t>
              </a:r>
              <a:endParaRPr sz="1200">
                <a:latin typeface="Roboto"/>
                <a:ea typeface="Roboto"/>
                <a:cs typeface="Roboto"/>
                <a:sym typeface="Roboto"/>
              </a:endParaRPr>
            </a:p>
          </p:txBody>
        </p:sp>
      </p:grpSp>
      <p:grpSp>
        <p:nvGrpSpPr>
          <p:cNvPr id="165" name="Google Shape;165;p20"/>
          <p:cNvGrpSpPr/>
          <p:nvPr/>
        </p:nvGrpSpPr>
        <p:grpSpPr>
          <a:xfrm>
            <a:off x="6499714" y="2571750"/>
            <a:ext cx="2541300" cy="3483050"/>
            <a:chOff x="6396739" y="1189775"/>
            <a:chExt cx="2541300" cy="3483050"/>
          </a:xfrm>
        </p:grpSpPr>
        <p:sp>
          <p:nvSpPr>
            <p:cNvPr id="166" name="Google Shape;166;p20"/>
            <p:cNvSpPr/>
            <p:nvPr/>
          </p:nvSpPr>
          <p:spPr>
            <a:xfrm>
              <a:off x="6396739" y="1189775"/>
              <a:ext cx="2541300" cy="669000"/>
            </a:xfrm>
            <a:prstGeom prst="chevron">
              <a:avLst>
                <a:gd fmla="val 50000" name="adj"/>
              </a:avLst>
            </a:prstGeom>
            <a:solidFill>
              <a:srgbClr val="0E63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Iterate</a:t>
              </a:r>
              <a:endParaRPr>
                <a:solidFill>
                  <a:srgbClr val="FFFFFF"/>
                </a:solidFill>
                <a:latin typeface="Roboto"/>
                <a:ea typeface="Roboto"/>
                <a:cs typeface="Roboto"/>
                <a:sym typeface="Roboto"/>
              </a:endParaRPr>
            </a:p>
          </p:txBody>
        </p:sp>
        <p:sp>
          <p:nvSpPr>
            <p:cNvPr id="167" name="Google Shape;167;p20"/>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latin typeface="Roboto"/>
                  <a:ea typeface="Roboto"/>
                  <a:cs typeface="Roboto"/>
                  <a:sym typeface="Roboto"/>
                </a:rPr>
                <a:t>Repeat for </a:t>
              </a:r>
              <a:r>
                <a:rPr i="1" lang="en" sz="1200">
                  <a:latin typeface="Roboto"/>
                  <a:ea typeface="Roboto"/>
                  <a:cs typeface="Roboto"/>
                  <a:sym typeface="Roboto"/>
                </a:rPr>
                <a:t>n</a:t>
              </a:r>
              <a:r>
                <a:rPr lang="en" sz="1200">
                  <a:latin typeface="Roboto"/>
                  <a:ea typeface="Roboto"/>
                  <a:cs typeface="Roboto"/>
                  <a:sym typeface="Roboto"/>
                </a:rPr>
                <a:t> steps</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i="1" lang="en" sz="1200">
                  <a:latin typeface="Roboto"/>
                  <a:ea typeface="Roboto"/>
                  <a:cs typeface="Roboto"/>
                  <a:sym typeface="Roboto"/>
                </a:rPr>
                <a:t>n</a:t>
              </a:r>
              <a:r>
                <a:rPr i="1" lang="en" sz="1200">
                  <a:latin typeface="Roboto"/>
                  <a:ea typeface="Roboto"/>
                  <a:cs typeface="Roboto"/>
                  <a:sym typeface="Roboto"/>
                </a:rPr>
                <a:t> </a:t>
              </a:r>
              <a:r>
                <a:rPr lang="en" sz="1200">
                  <a:latin typeface="Roboto"/>
                  <a:ea typeface="Roboto"/>
                  <a:cs typeface="Roboto"/>
                  <a:sym typeface="Roboto"/>
                </a:rPr>
                <a:t>is a hyperparameter</a:t>
              </a:r>
              <a:endParaRPr sz="1200">
                <a:latin typeface="Roboto"/>
                <a:ea typeface="Roboto"/>
                <a:cs typeface="Roboto"/>
                <a:sym typeface="Roboto"/>
              </a:endParaRPr>
            </a:p>
          </p:txBody>
        </p:sp>
      </p:grpSp>
      <p:sp>
        <p:nvSpPr>
          <p:cNvPr id="168" name="Google Shape;168;p20"/>
          <p:cNvSpPr txBox="1"/>
          <p:nvPr/>
        </p:nvSpPr>
        <p:spPr>
          <a:xfrm>
            <a:off x="7185900" y="0"/>
            <a:ext cx="19581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Introduction</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Multilayer Perceptron with Weight Decay - type of NN</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74" name="Google Shape;174;p21"/>
          <p:cNvSpPr txBox="1"/>
          <p:nvPr>
            <p:ph idx="1" type="body"/>
          </p:nvPr>
        </p:nvSpPr>
        <p:spPr>
          <a:xfrm>
            <a:off x="311700" y="1152475"/>
            <a:ext cx="5141400" cy="38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solidFill>
                  <a:srgbClr val="0000FF"/>
                </a:solidFill>
              </a:rPr>
              <a:t>Multilayer Perceptron (MLP)</a:t>
            </a:r>
            <a:endParaRPr b="1" sz="1900">
              <a:solidFill>
                <a:srgbClr val="0000FF"/>
              </a:solidFill>
            </a:endParaRPr>
          </a:p>
          <a:p>
            <a:pPr indent="-342900" lvl="0" marL="457200" rtl="0" algn="l">
              <a:spcBef>
                <a:spcPts val="1200"/>
              </a:spcBef>
              <a:spcAft>
                <a:spcPts val="0"/>
              </a:spcAft>
              <a:buClr>
                <a:srgbClr val="555555"/>
              </a:buClr>
              <a:buSzPts val="1800"/>
              <a:buChar char="●"/>
            </a:pPr>
            <a:r>
              <a:rPr lang="en">
                <a:solidFill>
                  <a:srgbClr val="555555"/>
                </a:solidFill>
              </a:rPr>
              <a:t>One input layer </a:t>
            </a:r>
            <a:endParaRPr>
              <a:solidFill>
                <a:srgbClr val="555555"/>
              </a:solidFill>
            </a:endParaRPr>
          </a:p>
          <a:p>
            <a:pPr indent="-342900" lvl="0" marL="457200" rtl="0" algn="l">
              <a:spcBef>
                <a:spcPts val="0"/>
              </a:spcBef>
              <a:spcAft>
                <a:spcPts val="0"/>
              </a:spcAft>
              <a:buClr>
                <a:srgbClr val="555555"/>
              </a:buClr>
              <a:buSzPts val="1800"/>
              <a:buChar char="●"/>
            </a:pPr>
            <a:r>
              <a:rPr lang="en">
                <a:solidFill>
                  <a:srgbClr val="555555"/>
                </a:solidFill>
              </a:rPr>
              <a:t>For each input there is one node </a:t>
            </a:r>
            <a:endParaRPr>
              <a:solidFill>
                <a:srgbClr val="555555"/>
              </a:solidFill>
            </a:endParaRPr>
          </a:p>
          <a:p>
            <a:pPr indent="-342900" lvl="0" marL="457200" rtl="0" algn="l">
              <a:spcBef>
                <a:spcPts val="0"/>
              </a:spcBef>
              <a:spcAft>
                <a:spcPts val="0"/>
              </a:spcAft>
              <a:buClr>
                <a:srgbClr val="555555"/>
              </a:buClr>
              <a:buSzPts val="1800"/>
              <a:buChar char="●"/>
            </a:pPr>
            <a:r>
              <a:rPr lang="en">
                <a:solidFill>
                  <a:srgbClr val="555555"/>
                </a:solidFill>
              </a:rPr>
              <a:t>Output layer has single node for each output </a:t>
            </a:r>
            <a:endParaRPr>
              <a:solidFill>
                <a:srgbClr val="555555"/>
              </a:solidFill>
            </a:endParaRPr>
          </a:p>
          <a:p>
            <a:pPr indent="-342900" lvl="0" marL="457200" rtl="0" algn="l">
              <a:spcBef>
                <a:spcPts val="0"/>
              </a:spcBef>
              <a:spcAft>
                <a:spcPts val="0"/>
              </a:spcAft>
              <a:buClr>
                <a:srgbClr val="555555"/>
              </a:buClr>
              <a:buSzPts val="1800"/>
              <a:buChar char="●"/>
            </a:pPr>
            <a:r>
              <a:rPr lang="en">
                <a:solidFill>
                  <a:srgbClr val="555555"/>
                </a:solidFill>
              </a:rPr>
              <a:t>Can have any number of hidden layers with any number of nodes </a:t>
            </a:r>
            <a:endParaRPr>
              <a:solidFill>
                <a:srgbClr val="555555"/>
              </a:solidFill>
            </a:endParaRPr>
          </a:p>
          <a:p>
            <a:pPr indent="0" lvl="0" marL="0" rtl="0" algn="l">
              <a:spcBef>
                <a:spcPts val="1200"/>
              </a:spcBef>
              <a:spcAft>
                <a:spcPts val="0"/>
              </a:spcAft>
              <a:buNone/>
            </a:pPr>
            <a:r>
              <a:rPr b="1" lang="en">
                <a:solidFill>
                  <a:srgbClr val="0000FF"/>
                </a:solidFill>
              </a:rPr>
              <a:t>Weight Decay </a:t>
            </a:r>
            <a:endParaRPr b="1">
              <a:solidFill>
                <a:srgbClr val="0000FF"/>
              </a:solidFill>
            </a:endParaRPr>
          </a:p>
          <a:p>
            <a:pPr indent="-342900" lvl="0" marL="457200" rtl="0" algn="l">
              <a:spcBef>
                <a:spcPts val="1200"/>
              </a:spcBef>
              <a:spcAft>
                <a:spcPts val="0"/>
              </a:spcAft>
              <a:buClr>
                <a:srgbClr val="555555"/>
              </a:buClr>
              <a:buSzPts val="1800"/>
              <a:buChar char="●"/>
            </a:pPr>
            <a:r>
              <a:rPr lang="en">
                <a:solidFill>
                  <a:srgbClr val="555555"/>
                </a:solidFill>
              </a:rPr>
              <a:t>Regularization </a:t>
            </a:r>
            <a:r>
              <a:rPr lang="en">
                <a:solidFill>
                  <a:srgbClr val="555555"/>
                </a:solidFill>
              </a:rPr>
              <a:t>technique</a:t>
            </a:r>
            <a:r>
              <a:rPr lang="en">
                <a:solidFill>
                  <a:srgbClr val="555555"/>
                </a:solidFill>
              </a:rPr>
              <a:t> penalizing large weights </a:t>
            </a:r>
            <a:endParaRPr>
              <a:solidFill>
                <a:srgbClr val="555555"/>
              </a:solidFill>
            </a:endParaRPr>
          </a:p>
          <a:p>
            <a:pPr indent="-342900" lvl="1" marL="914400" rtl="0" algn="l">
              <a:spcBef>
                <a:spcPts val="0"/>
              </a:spcBef>
              <a:spcAft>
                <a:spcPts val="0"/>
              </a:spcAft>
              <a:buClr>
                <a:srgbClr val="555555"/>
              </a:buClr>
              <a:buSzPts val="1800"/>
              <a:buChar char="○"/>
            </a:pPr>
            <a:r>
              <a:rPr lang="en" sz="1800">
                <a:solidFill>
                  <a:srgbClr val="555555"/>
                </a:solidFill>
              </a:rPr>
              <a:t>Avoids overfitting </a:t>
            </a:r>
            <a:endParaRPr sz="1800">
              <a:solidFill>
                <a:srgbClr val="555555"/>
              </a:solidFill>
            </a:endParaRPr>
          </a:p>
        </p:txBody>
      </p:sp>
      <p:sp>
        <p:nvSpPr>
          <p:cNvPr id="175" name="Google Shape;175;p21"/>
          <p:cNvSpPr txBox="1"/>
          <p:nvPr/>
        </p:nvSpPr>
        <p:spPr>
          <a:xfrm>
            <a:off x="7185900" y="0"/>
            <a:ext cx="1958100" cy="44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2"/>
                </a:solidFill>
              </a:rPr>
              <a:t>Introduction</a:t>
            </a:r>
            <a:endParaRPr sz="1800">
              <a:solidFill>
                <a:schemeClr val="dk2"/>
              </a:solidFill>
            </a:endParaRPr>
          </a:p>
        </p:txBody>
      </p:sp>
      <p:pic>
        <p:nvPicPr>
          <p:cNvPr id="176" name="Google Shape;176;p21"/>
          <p:cNvPicPr preferRelativeResize="0"/>
          <p:nvPr/>
        </p:nvPicPr>
        <p:blipFill rotWithShape="1">
          <a:blip r:embed="rId3">
            <a:alphaModFix/>
          </a:blip>
          <a:srcRect b="0" l="4698" r="0" t="0"/>
          <a:stretch/>
        </p:blipFill>
        <p:spPr>
          <a:xfrm>
            <a:off x="5198475" y="4156375"/>
            <a:ext cx="3876874" cy="807600"/>
          </a:xfrm>
          <a:prstGeom prst="rect">
            <a:avLst/>
          </a:prstGeom>
          <a:noFill/>
          <a:ln>
            <a:noFill/>
          </a:ln>
        </p:spPr>
      </p:pic>
      <p:pic>
        <p:nvPicPr>
          <p:cNvPr id="177" name="Google Shape;177;p21"/>
          <p:cNvPicPr preferRelativeResize="0"/>
          <p:nvPr/>
        </p:nvPicPr>
        <p:blipFill rotWithShape="1">
          <a:blip r:embed="rId4">
            <a:alphaModFix/>
          </a:blip>
          <a:srcRect b="7360" l="2808" r="37572" t="12020"/>
          <a:stretch/>
        </p:blipFill>
        <p:spPr>
          <a:xfrm>
            <a:off x="5696325" y="1152477"/>
            <a:ext cx="3257626" cy="2479973"/>
          </a:xfrm>
          <a:prstGeom prst="rect">
            <a:avLst/>
          </a:prstGeom>
          <a:noFill/>
          <a:ln>
            <a:noFill/>
          </a:ln>
        </p:spPr>
      </p:pic>
      <p:pic>
        <p:nvPicPr>
          <p:cNvPr id="178" name="Google Shape;178;p21"/>
          <p:cNvPicPr preferRelativeResize="0"/>
          <p:nvPr/>
        </p:nvPicPr>
        <p:blipFill rotWithShape="1">
          <a:blip r:embed="rId4">
            <a:alphaModFix/>
          </a:blip>
          <a:srcRect b="38253" l="66952" r="1120" t="32202"/>
          <a:stretch/>
        </p:blipFill>
        <p:spPr>
          <a:xfrm>
            <a:off x="7443275" y="2950875"/>
            <a:ext cx="1700726" cy="886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